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295" r:id="rId5"/>
    <p:sldId id="258" r:id="rId6"/>
    <p:sldId id="289" r:id="rId7"/>
    <p:sldId id="320" r:id="rId8"/>
    <p:sldId id="319" r:id="rId9"/>
    <p:sldId id="321" r:id="rId10"/>
    <p:sldId id="322" r:id="rId11"/>
    <p:sldId id="329" r:id="rId12"/>
    <p:sldId id="328" r:id="rId13"/>
    <p:sldId id="333" r:id="rId14"/>
    <p:sldId id="334" r:id="rId15"/>
    <p:sldId id="330" r:id="rId16"/>
    <p:sldId id="331" r:id="rId17"/>
    <p:sldId id="332" r:id="rId18"/>
    <p:sldId id="335" r:id="rId19"/>
    <p:sldId id="261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4" userDrawn="1">
          <p15:clr>
            <a:srgbClr val="A4A3A4"/>
          </p15:clr>
        </p15:guide>
        <p15:guide id="2" pos="37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4B4A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10" autoAdjust="0"/>
  </p:normalViewPr>
  <p:slideViewPr>
    <p:cSldViewPr snapToGrid="0" showGuides="1">
      <p:cViewPr>
        <p:scale>
          <a:sx n="66" d="100"/>
          <a:sy n="66" d="100"/>
        </p:scale>
        <p:origin x="614" y="317"/>
      </p:cViewPr>
      <p:guideLst>
        <p:guide orient="horz" pos="1214"/>
        <p:guide pos="37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9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8221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0" y="4054200"/>
            <a:ext cx="12192000" cy="1328016"/>
          </a:xfrm>
          <a:prstGeom prst="rect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69926" y="4807996"/>
            <a:ext cx="9036610" cy="558799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669926" y="4109405"/>
            <a:ext cx="9036610" cy="698591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69926" y="5551083"/>
            <a:ext cx="9036610" cy="296271"/>
          </a:xfrm>
          <a:prstGeom prst="rect">
            <a:avLst/>
          </a:prstGeom>
        </p:spPr>
        <p:txBody>
          <a:bodyPr vert="horz" wrap="none" lIns="0" tIns="0" rIns="0" bIns="0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669926" y="5847354"/>
            <a:ext cx="9036610" cy="296271"/>
          </a:xfrm>
          <a:prstGeom prst="rect">
            <a:avLst/>
          </a:prstGeom>
        </p:spPr>
        <p:txBody>
          <a:bodyPr vert="horz" wrap="none" lIns="0" tIns="0" rIns="0" bIns="0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037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0" y="2176961"/>
            <a:ext cx="12192000" cy="2226764"/>
          </a:xfrm>
          <a:prstGeom prst="rect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879398" y="2480129"/>
            <a:ext cx="6641090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4880514" y="3375479"/>
            <a:ext cx="6641090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/>
          <a:lstStyle/>
          <a:p>
            <a:fld id="{DD895673-1EDD-4673-8EFE-B91EC48F109C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广东工业大学答辩专属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10073640" y="550863"/>
            <a:ext cx="1445260" cy="392199"/>
            <a:chOff x="2647449" y="2492374"/>
            <a:chExt cx="6897103" cy="1871663"/>
          </a:xfrm>
        </p:grpSpPr>
        <p:sp>
          <p:nvSpPr>
            <p:cNvPr id="7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037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0" y="3075709"/>
            <a:ext cx="12192000" cy="1328016"/>
          </a:xfrm>
          <a:prstGeom prst="rect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2760254"/>
            <a:ext cx="7572375" cy="16215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9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5066490"/>
            <a:ext cx="7572375" cy="3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9" hasCustomPrompt="1"/>
          </p:nvPr>
        </p:nvSpPr>
        <p:spPr>
          <a:xfrm>
            <a:off x="669926" y="4770219"/>
            <a:ext cx="7572375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3AD7D46-C01B-41B4-9351-EE8279FAC046}" type="datetime1">
              <a:rPr lang="zh-CN" altLang="en-US" smtClean="0"/>
            </a:fld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广东工业大学答辩专属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tags" Target="../tags/tag6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tags" Target="../tags/tag7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8.xml"/><Relationship Id="rId2" Type="http://schemas.openxmlformats.org/officeDocument/2006/relationships/tags" Target="../tags/tag8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tags" Target="../tags/tag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1" name="矩形 70"/>
          <p:cNvSpPr/>
          <p:nvPr/>
        </p:nvSpPr>
        <p:spPr>
          <a:xfrm>
            <a:off x="0" y="-1"/>
            <a:ext cx="12192000" cy="538221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机器人学</a:t>
            </a:r>
            <a:r>
              <a:rPr lang="zh-CN" altLang="en-US" dirty="0"/>
              <a:t>期末答辩</a:t>
            </a:r>
            <a:endParaRPr lang="zh-CN" altLang="en-US" dirty="0"/>
          </a:p>
        </p:txBody>
      </p:sp>
      <p:grpSp>
        <p:nvGrpSpPr>
          <p:cNvPr id="72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9925" y="463950"/>
            <a:ext cx="2067426" cy="561036"/>
            <a:chOff x="2647449" y="2492374"/>
            <a:chExt cx="6897103" cy="1871663"/>
          </a:xfrm>
          <a:solidFill>
            <a:schemeClr val="bg1"/>
          </a:solidFill>
        </p:grpSpPr>
        <p:sp>
          <p:nvSpPr>
            <p:cNvPr id="73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" name="副标题 1"/>
          <p:cNvSpPr/>
          <p:nvPr>
            <p:ph type="subTitle" idx="1"/>
          </p:nvPr>
        </p:nvSpPr>
        <p:spPr/>
        <p:txBody>
          <a:bodyPr>
            <a:normAutofit/>
          </a:bodyPr>
          <a:p>
            <a:pPr algn="l"/>
            <a:r>
              <a:rPr lang="zh-CN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汇报人：</a:t>
            </a:r>
            <a:r>
              <a:rPr lang="en-US" altLang="zh-CN" dirty="0">
                <a:latin typeface="Calibri" panose="020F0502020204030204" charset="0"/>
                <a:cs typeface="Calibri" panose="020F0502020204030204" charset="0"/>
                <a:sym typeface="+mn-ea"/>
              </a:rPr>
              <a:t>	</a:t>
            </a:r>
            <a:r>
              <a:rPr lang="zh-CN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薛峰</a:t>
            </a:r>
            <a:r>
              <a:rPr lang="en-US" altLang="zh-CN" dirty="0">
                <a:latin typeface="Calibri" panose="020F0502020204030204" charset="0"/>
                <a:cs typeface="Calibri" panose="020F0502020204030204" charset="0"/>
                <a:sym typeface="+mn-ea"/>
              </a:rPr>
              <a:t>  	          </a:t>
            </a:r>
            <a:r>
              <a:rPr lang="zh-CN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学号：</a:t>
            </a:r>
            <a:r>
              <a:rPr lang="en-US" altLang="zh-CN" dirty="0">
                <a:latin typeface="Calibri" panose="020F0502020204030204" charset="0"/>
                <a:cs typeface="Calibri" panose="020F0502020204030204" charset="0"/>
                <a:sym typeface="+mn-ea"/>
              </a:rPr>
              <a:t>	2112404254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559181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班级：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	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控制专硕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班</a:t>
            </a:r>
            <a:endParaRPr lang="zh-CN" altLang="en-US" sz="28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逆运动学回收太空垃圾动画</a:t>
            </a:r>
            <a:r>
              <a:rPr lang="zh-CN" altLang="en-US" dirty="0"/>
              <a:t>演示</a:t>
            </a:r>
            <a:endParaRPr lang="zh-CN" altLang="en-US" dirty="0"/>
          </a:p>
        </p:txBody>
      </p:sp>
      <p:sp>
        <p:nvSpPr>
          <p:cNvPr id="24" name="任意多边形 23"/>
          <p:cNvSpPr/>
          <p:nvPr/>
        </p:nvSpPr>
        <p:spPr>
          <a:xfrm>
            <a:off x="5290185" y="1973580"/>
            <a:ext cx="1412875" cy="3799840"/>
          </a:xfrm>
          <a:custGeom>
            <a:avLst/>
            <a:gdLst>
              <a:gd name="connisteX0" fmla="*/ 29845 w 1412557"/>
              <a:gd name="connsiteY0" fmla="*/ 3147906 h 3799892"/>
              <a:gd name="connisteX1" fmla="*/ 99060 w 1412557"/>
              <a:gd name="connsiteY1" fmla="*/ 3217756 h 3799892"/>
              <a:gd name="connisteX2" fmla="*/ 119380 w 1412557"/>
              <a:gd name="connsiteY2" fmla="*/ 3286971 h 3799892"/>
              <a:gd name="connisteX3" fmla="*/ 139065 w 1412557"/>
              <a:gd name="connsiteY3" fmla="*/ 3366346 h 3799892"/>
              <a:gd name="connisteX4" fmla="*/ 149225 w 1412557"/>
              <a:gd name="connsiteY4" fmla="*/ 3436196 h 3799892"/>
              <a:gd name="connisteX5" fmla="*/ 179070 w 1412557"/>
              <a:gd name="connsiteY5" fmla="*/ 3515571 h 3799892"/>
              <a:gd name="connisteX6" fmla="*/ 198755 w 1412557"/>
              <a:gd name="connsiteY6" fmla="*/ 3584786 h 3799892"/>
              <a:gd name="connisteX7" fmla="*/ 238125 w 1412557"/>
              <a:gd name="connsiteY7" fmla="*/ 3684481 h 3799892"/>
              <a:gd name="connisteX8" fmla="*/ 307975 w 1412557"/>
              <a:gd name="connsiteY8" fmla="*/ 3753696 h 3799892"/>
              <a:gd name="connisteX9" fmla="*/ 397510 w 1412557"/>
              <a:gd name="connsiteY9" fmla="*/ 3793701 h 3799892"/>
              <a:gd name="connisteX10" fmla="*/ 466725 w 1412557"/>
              <a:gd name="connsiteY10" fmla="*/ 3793701 h 3799892"/>
              <a:gd name="connisteX11" fmla="*/ 556260 w 1412557"/>
              <a:gd name="connsiteY11" fmla="*/ 3753696 h 3799892"/>
              <a:gd name="connisteX12" fmla="*/ 635635 w 1412557"/>
              <a:gd name="connsiteY12" fmla="*/ 3714326 h 3799892"/>
              <a:gd name="connisteX13" fmla="*/ 695325 w 1412557"/>
              <a:gd name="connsiteY13" fmla="*/ 3644476 h 3799892"/>
              <a:gd name="connisteX14" fmla="*/ 764540 w 1412557"/>
              <a:gd name="connsiteY14" fmla="*/ 3594946 h 3799892"/>
              <a:gd name="connisteX15" fmla="*/ 883920 w 1412557"/>
              <a:gd name="connsiteY15" fmla="*/ 3445721 h 3799892"/>
              <a:gd name="connisteX16" fmla="*/ 963295 w 1412557"/>
              <a:gd name="connsiteY16" fmla="*/ 3396191 h 3799892"/>
              <a:gd name="connisteX17" fmla="*/ 1022985 w 1412557"/>
              <a:gd name="connsiteY17" fmla="*/ 3326976 h 3799892"/>
              <a:gd name="connisteX18" fmla="*/ 1072515 w 1412557"/>
              <a:gd name="connsiteY18" fmla="*/ 3257126 h 3799892"/>
              <a:gd name="connisteX19" fmla="*/ 1122045 w 1412557"/>
              <a:gd name="connsiteY19" fmla="*/ 3187911 h 3799892"/>
              <a:gd name="connisteX20" fmla="*/ 1171575 w 1412557"/>
              <a:gd name="connsiteY20" fmla="*/ 3108536 h 3799892"/>
              <a:gd name="connisteX21" fmla="*/ 1270635 w 1412557"/>
              <a:gd name="connsiteY21" fmla="*/ 2969471 h 3799892"/>
              <a:gd name="connisteX22" fmla="*/ 1300480 w 1412557"/>
              <a:gd name="connsiteY22" fmla="*/ 2879936 h 3799892"/>
              <a:gd name="connisteX23" fmla="*/ 1330325 w 1412557"/>
              <a:gd name="connsiteY23" fmla="*/ 2800561 h 3799892"/>
              <a:gd name="connisteX24" fmla="*/ 1350010 w 1412557"/>
              <a:gd name="connsiteY24" fmla="*/ 2731346 h 3799892"/>
              <a:gd name="connisteX25" fmla="*/ 1370330 w 1412557"/>
              <a:gd name="connsiteY25" fmla="*/ 2661496 h 3799892"/>
              <a:gd name="connisteX26" fmla="*/ 1370330 w 1412557"/>
              <a:gd name="connsiteY26" fmla="*/ 2582121 h 3799892"/>
              <a:gd name="connisteX27" fmla="*/ 1379855 w 1412557"/>
              <a:gd name="connsiteY27" fmla="*/ 2512906 h 3799892"/>
              <a:gd name="connisteX28" fmla="*/ 1400175 w 1412557"/>
              <a:gd name="connsiteY28" fmla="*/ 2433531 h 3799892"/>
              <a:gd name="connisteX29" fmla="*/ 1400175 w 1412557"/>
              <a:gd name="connsiteY29" fmla="*/ 2363681 h 3799892"/>
              <a:gd name="connisteX30" fmla="*/ 1400175 w 1412557"/>
              <a:gd name="connsiteY30" fmla="*/ 2284306 h 3799892"/>
              <a:gd name="connisteX31" fmla="*/ 1379855 w 1412557"/>
              <a:gd name="connsiteY31" fmla="*/ 2204931 h 3799892"/>
              <a:gd name="connisteX32" fmla="*/ 1370330 w 1412557"/>
              <a:gd name="connsiteY32" fmla="*/ 2125556 h 3799892"/>
              <a:gd name="connisteX33" fmla="*/ 1360170 w 1412557"/>
              <a:gd name="connsiteY33" fmla="*/ 2046181 h 3799892"/>
              <a:gd name="connisteX34" fmla="*/ 1360170 w 1412557"/>
              <a:gd name="connsiteY34" fmla="*/ 1936961 h 3799892"/>
              <a:gd name="connisteX35" fmla="*/ 1350010 w 1412557"/>
              <a:gd name="connsiteY35" fmla="*/ 1827741 h 3799892"/>
              <a:gd name="connisteX36" fmla="*/ 1350010 w 1412557"/>
              <a:gd name="connsiteY36" fmla="*/ 1718521 h 3799892"/>
              <a:gd name="connisteX37" fmla="*/ 1350010 w 1412557"/>
              <a:gd name="connsiteY37" fmla="*/ 1619461 h 3799892"/>
              <a:gd name="connisteX38" fmla="*/ 1340485 w 1412557"/>
              <a:gd name="connsiteY38" fmla="*/ 1549611 h 3799892"/>
              <a:gd name="connisteX39" fmla="*/ 1340485 w 1412557"/>
              <a:gd name="connsiteY39" fmla="*/ 1470236 h 3799892"/>
              <a:gd name="connisteX40" fmla="*/ 1350010 w 1412557"/>
              <a:gd name="connsiteY40" fmla="*/ 1380701 h 3799892"/>
              <a:gd name="connisteX41" fmla="*/ 1379855 w 1412557"/>
              <a:gd name="connsiteY41" fmla="*/ 1291801 h 3799892"/>
              <a:gd name="connisteX42" fmla="*/ 1390015 w 1412557"/>
              <a:gd name="connsiteY42" fmla="*/ 1192106 h 3799892"/>
              <a:gd name="connisteX43" fmla="*/ 1390015 w 1412557"/>
              <a:gd name="connsiteY43" fmla="*/ 1103206 h 3799892"/>
              <a:gd name="connisteX44" fmla="*/ 1390015 w 1412557"/>
              <a:gd name="connsiteY44" fmla="*/ 1033356 h 3799892"/>
              <a:gd name="connisteX45" fmla="*/ 1390015 w 1412557"/>
              <a:gd name="connsiteY45" fmla="*/ 934296 h 3799892"/>
              <a:gd name="connisteX46" fmla="*/ 1409700 w 1412557"/>
              <a:gd name="connsiteY46" fmla="*/ 834601 h 3799892"/>
              <a:gd name="connisteX47" fmla="*/ 1409700 w 1412557"/>
              <a:gd name="connsiteY47" fmla="*/ 765386 h 3799892"/>
              <a:gd name="connisteX48" fmla="*/ 1390015 w 1412557"/>
              <a:gd name="connsiteY48" fmla="*/ 686011 h 3799892"/>
              <a:gd name="connisteX49" fmla="*/ 1370330 w 1412557"/>
              <a:gd name="connsiteY49" fmla="*/ 606636 h 3799892"/>
              <a:gd name="connisteX50" fmla="*/ 1360170 w 1412557"/>
              <a:gd name="connsiteY50" fmla="*/ 536786 h 3799892"/>
              <a:gd name="connisteX51" fmla="*/ 1340485 w 1412557"/>
              <a:gd name="connsiteY51" fmla="*/ 457411 h 3799892"/>
              <a:gd name="connisteX52" fmla="*/ 1290955 w 1412557"/>
              <a:gd name="connsiteY52" fmla="*/ 378036 h 3799892"/>
              <a:gd name="connisteX53" fmla="*/ 1250950 w 1412557"/>
              <a:gd name="connsiteY53" fmla="*/ 308821 h 3799892"/>
              <a:gd name="connisteX54" fmla="*/ 1211580 w 1412557"/>
              <a:gd name="connsiteY54" fmla="*/ 229446 h 3799892"/>
              <a:gd name="connisteX55" fmla="*/ 1132205 w 1412557"/>
              <a:gd name="connsiteY55" fmla="*/ 139911 h 3799892"/>
              <a:gd name="connisteX56" fmla="*/ 1062355 w 1412557"/>
              <a:gd name="connsiteY56" fmla="*/ 90381 h 3799892"/>
              <a:gd name="connisteX57" fmla="*/ 982980 w 1412557"/>
              <a:gd name="connsiteY57" fmla="*/ 40851 h 3799892"/>
              <a:gd name="connisteX58" fmla="*/ 903605 w 1412557"/>
              <a:gd name="connsiteY58" fmla="*/ 11006 h 3799892"/>
              <a:gd name="connisteX59" fmla="*/ 833755 w 1412557"/>
              <a:gd name="connsiteY59" fmla="*/ 846 h 3799892"/>
              <a:gd name="connisteX60" fmla="*/ 754380 w 1412557"/>
              <a:gd name="connsiteY60" fmla="*/ 846 h 3799892"/>
              <a:gd name="connisteX61" fmla="*/ 675005 w 1412557"/>
              <a:gd name="connsiteY61" fmla="*/ 846 h 3799892"/>
              <a:gd name="connisteX62" fmla="*/ 595630 w 1412557"/>
              <a:gd name="connsiteY62" fmla="*/ 11006 h 3799892"/>
              <a:gd name="connisteX63" fmla="*/ 506730 w 1412557"/>
              <a:gd name="connsiteY63" fmla="*/ 30691 h 3799892"/>
              <a:gd name="connisteX64" fmla="*/ 436880 w 1412557"/>
              <a:gd name="connsiteY64" fmla="*/ 50376 h 3799892"/>
              <a:gd name="connisteX65" fmla="*/ 357505 w 1412557"/>
              <a:gd name="connsiteY65" fmla="*/ 70061 h 3799892"/>
              <a:gd name="connisteX66" fmla="*/ 288290 w 1412557"/>
              <a:gd name="connsiteY66" fmla="*/ 90381 h 3799892"/>
              <a:gd name="connisteX67" fmla="*/ 218440 w 1412557"/>
              <a:gd name="connsiteY67" fmla="*/ 99906 h 3799892"/>
              <a:gd name="connisteX68" fmla="*/ 149225 w 1412557"/>
              <a:gd name="connsiteY68" fmla="*/ 150071 h 3799892"/>
              <a:gd name="connisteX69" fmla="*/ 79375 w 1412557"/>
              <a:gd name="connsiteY69" fmla="*/ 199601 h 3799892"/>
              <a:gd name="connisteX70" fmla="*/ 40005 w 1412557"/>
              <a:gd name="connsiteY70" fmla="*/ 288501 h 3799892"/>
              <a:gd name="connisteX71" fmla="*/ 0 w 1412557"/>
              <a:gd name="connsiteY71" fmla="*/ 358351 h 379989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</a:cxnLst>
            <a:rect l="l" t="t" r="r" b="b"/>
            <a:pathLst>
              <a:path w="1412558" h="3799893">
                <a:moveTo>
                  <a:pt x="29845" y="3147907"/>
                </a:moveTo>
                <a:cubicBezTo>
                  <a:pt x="43180" y="3160607"/>
                  <a:pt x="81280" y="3189817"/>
                  <a:pt x="99060" y="3217757"/>
                </a:cubicBezTo>
                <a:cubicBezTo>
                  <a:pt x="116840" y="3245697"/>
                  <a:pt x="111125" y="3257127"/>
                  <a:pt x="119380" y="3286972"/>
                </a:cubicBezTo>
                <a:cubicBezTo>
                  <a:pt x="127635" y="3316817"/>
                  <a:pt x="133350" y="3336502"/>
                  <a:pt x="139065" y="3366347"/>
                </a:cubicBezTo>
                <a:cubicBezTo>
                  <a:pt x="144780" y="3396192"/>
                  <a:pt x="140970" y="3406352"/>
                  <a:pt x="149225" y="3436197"/>
                </a:cubicBezTo>
                <a:cubicBezTo>
                  <a:pt x="157480" y="3466042"/>
                  <a:pt x="168910" y="3485727"/>
                  <a:pt x="179070" y="3515572"/>
                </a:cubicBezTo>
                <a:cubicBezTo>
                  <a:pt x="189230" y="3545417"/>
                  <a:pt x="186690" y="3551132"/>
                  <a:pt x="198755" y="3584787"/>
                </a:cubicBezTo>
                <a:cubicBezTo>
                  <a:pt x="210820" y="3618442"/>
                  <a:pt x="216535" y="3650827"/>
                  <a:pt x="238125" y="3684482"/>
                </a:cubicBezTo>
                <a:cubicBezTo>
                  <a:pt x="259715" y="3718137"/>
                  <a:pt x="276225" y="3732107"/>
                  <a:pt x="307975" y="3753697"/>
                </a:cubicBezTo>
                <a:cubicBezTo>
                  <a:pt x="339725" y="3775287"/>
                  <a:pt x="365760" y="3785447"/>
                  <a:pt x="397510" y="3793702"/>
                </a:cubicBezTo>
                <a:cubicBezTo>
                  <a:pt x="429260" y="3801957"/>
                  <a:pt x="434975" y="3801957"/>
                  <a:pt x="466725" y="3793702"/>
                </a:cubicBezTo>
                <a:cubicBezTo>
                  <a:pt x="498475" y="3785447"/>
                  <a:pt x="522605" y="3769572"/>
                  <a:pt x="556260" y="3753697"/>
                </a:cubicBezTo>
                <a:cubicBezTo>
                  <a:pt x="589915" y="3737822"/>
                  <a:pt x="607695" y="3735917"/>
                  <a:pt x="635635" y="3714327"/>
                </a:cubicBezTo>
                <a:cubicBezTo>
                  <a:pt x="663575" y="3692737"/>
                  <a:pt x="669290" y="3668607"/>
                  <a:pt x="695325" y="3644477"/>
                </a:cubicBezTo>
                <a:cubicBezTo>
                  <a:pt x="721360" y="3620347"/>
                  <a:pt x="727075" y="3634952"/>
                  <a:pt x="764540" y="3594947"/>
                </a:cubicBezTo>
                <a:cubicBezTo>
                  <a:pt x="802005" y="3554942"/>
                  <a:pt x="843915" y="3485727"/>
                  <a:pt x="883920" y="3445722"/>
                </a:cubicBezTo>
                <a:cubicBezTo>
                  <a:pt x="923925" y="3405717"/>
                  <a:pt x="935355" y="3419687"/>
                  <a:pt x="963295" y="3396192"/>
                </a:cubicBezTo>
                <a:cubicBezTo>
                  <a:pt x="991235" y="3372697"/>
                  <a:pt x="1001395" y="3354917"/>
                  <a:pt x="1022985" y="3326977"/>
                </a:cubicBezTo>
                <a:cubicBezTo>
                  <a:pt x="1044575" y="3299037"/>
                  <a:pt x="1052830" y="3285067"/>
                  <a:pt x="1072515" y="3257127"/>
                </a:cubicBezTo>
                <a:cubicBezTo>
                  <a:pt x="1092200" y="3229187"/>
                  <a:pt x="1102360" y="3217757"/>
                  <a:pt x="1122045" y="3187912"/>
                </a:cubicBezTo>
                <a:cubicBezTo>
                  <a:pt x="1141730" y="3158067"/>
                  <a:pt x="1141730" y="3152352"/>
                  <a:pt x="1171575" y="3108537"/>
                </a:cubicBezTo>
                <a:cubicBezTo>
                  <a:pt x="1201420" y="3064722"/>
                  <a:pt x="1244600" y="3015192"/>
                  <a:pt x="1270635" y="2969472"/>
                </a:cubicBezTo>
                <a:cubicBezTo>
                  <a:pt x="1296670" y="2923752"/>
                  <a:pt x="1288415" y="2913592"/>
                  <a:pt x="1300480" y="2879937"/>
                </a:cubicBezTo>
                <a:cubicBezTo>
                  <a:pt x="1312545" y="2846282"/>
                  <a:pt x="1320165" y="2830407"/>
                  <a:pt x="1330325" y="2800562"/>
                </a:cubicBezTo>
                <a:cubicBezTo>
                  <a:pt x="1340485" y="2770717"/>
                  <a:pt x="1341755" y="2759287"/>
                  <a:pt x="1350010" y="2731347"/>
                </a:cubicBezTo>
                <a:cubicBezTo>
                  <a:pt x="1358265" y="2703407"/>
                  <a:pt x="1366520" y="2691342"/>
                  <a:pt x="1370330" y="2661497"/>
                </a:cubicBezTo>
                <a:cubicBezTo>
                  <a:pt x="1374140" y="2631652"/>
                  <a:pt x="1368425" y="2611967"/>
                  <a:pt x="1370330" y="2582122"/>
                </a:cubicBezTo>
                <a:cubicBezTo>
                  <a:pt x="1372235" y="2552277"/>
                  <a:pt x="1374140" y="2542752"/>
                  <a:pt x="1379855" y="2512907"/>
                </a:cubicBezTo>
                <a:cubicBezTo>
                  <a:pt x="1385570" y="2483062"/>
                  <a:pt x="1396365" y="2463377"/>
                  <a:pt x="1400175" y="2433532"/>
                </a:cubicBezTo>
                <a:cubicBezTo>
                  <a:pt x="1403985" y="2403687"/>
                  <a:pt x="1400175" y="2393527"/>
                  <a:pt x="1400175" y="2363682"/>
                </a:cubicBezTo>
                <a:cubicBezTo>
                  <a:pt x="1400175" y="2333837"/>
                  <a:pt x="1403985" y="2316057"/>
                  <a:pt x="1400175" y="2284307"/>
                </a:cubicBezTo>
                <a:cubicBezTo>
                  <a:pt x="1396365" y="2252557"/>
                  <a:pt x="1385570" y="2236682"/>
                  <a:pt x="1379855" y="2204932"/>
                </a:cubicBezTo>
                <a:cubicBezTo>
                  <a:pt x="1374140" y="2173182"/>
                  <a:pt x="1374140" y="2157307"/>
                  <a:pt x="1370330" y="2125557"/>
                </a:cubicBezTo>
                <a:cubicBezTo>
                  <a:pt x="1366520" y="2093807"/>
                  <a:pt x="1362075" y="2083647"/>
                  <a:pt x="1360170" y="2046182"/>
                </a:cubicBezTo>
                <a:cubicBezTo>
                  <a:pt x="1358265" y="2008717"/>
                  <a:pt x="1362075" y="1980777"/>
                  <a:pt x="1360170" y="1936962"/>
                </a:cubicBezTo>
                <a:cubicBezTo>
                  <a:pt x="1358265" y="1893147"/>
                  <a:pt x="1351915" y="1871557"/>
                  <a:pt x="1350010" y="1827742"/>
                </a:cubicBezTo>
                <a:cubicBezTo>
                  <a:pt x="1348105" y="1783927"/>
                  <a:pt x="1350010" y="1760432"/>
                  <a:pt x="1350010" y="1718522"/>
                </a:cubicBezTo>
                <a:cubicBezTo>
                  <a:pt x="1350010" y="1676612"/>
                  <a:pt x="1351915" y="1653117"/>
                  <a:pt x="1350010" y="1619462"/>
                </a:cubicBezTo>
                <a:cubicBezTo>
                  <a:pt x="1348105" y="1585807"/>
                  <a:pt x="1342390" y="1579457"/>
                  <a:pt x="1340485" y="1549612"/>
                </a:cubicBezTo>
                <a:cubicBezTo>
                  <a:pt x="1338580" y="1519767"/>
                  <a:pt x="1338580" y="1503892"/>
                  <a:pt x="1340485" y="1470237"/>
                </a:cubicBezTo>
                <a:cubicBezTo>
                  <a:pt x="1342390" y="1436582"/>
                  <a:pt x="1342390" y="1416262"/>
                  <a:pt x="1350010" y="1380702"/>
                </a:cubicBezTo>
                <a:cubicBezTo>
                  <a:pt x="1357630" y="1345142"/>
                  <a:pt x="1371600" y="1329267"/>
                  <a:pt x="1379855" y="1291802"/>
                </a:cubicBezTo>
                <a:cubicBezTo>
                  <a:pt x="1388110" y="1254337"/>
                  <a:pt x="1388110" y="1229572"/>
                  <a:pt x="1390015" y="1192107"/>
                </a:cubicBezTo>
                <a:cubicBezTo>
                  <a:pt x="1391920" y="1154642"/>
                  <a:pt x="1390015" y="1134957"/>
                  <a:pt x="1390015" y="1103207"/>
                </a:cubicBezTo>
                <a:cubicBezTo>
                  <a:pt x="1390015" y="1071457"/>
                  <a:pt x="1390015" y="1067012"/>
                  <a:pt x="1390015" y="1033357"/>
                </a:cubicBezTo>
                <a:cubicBezTo>
                  <a:pt x="1390015" y="999702"/>
                  <a:pt x="1386205" y="974302"/>
                  <a:pt x="1390015" y="934297"/>
                </a:cubicBezTo>
                <a:cubicBezTo>
                  <a:pt x="1393825" y="894292"/>
                  <a:pt x="1405890" y="868257"/>
                  <a:pt x="1409700" y="834602"/>
                </a:cubicBezTo>
                <a:cubicBezTo>
                  <a:pt x="1413510" y="800947"/>
                  <a:pt x="1413510" y="795232"/>
                  <a:pt x="1409700" y="765387"/>
                </a:cubicBezTo>
                <a:cubicBezTo>
                  <a:pt x="1405890" y="735542"/>
                  <a:pt x="1397635" y="717762"/>
                  <a:pt x="1390015" y="686012"/>
                </a:cubicBezTo>
                <a:cubicBezTo>
                  <a:pt x="1382395" y="654262"/>
                  <a:pt x="1376045" y="636482"/>
                  <a:pt x="1370330" y="606637"/>
                </a:cubicBezTo>
                <a:cubicBezTo>
                  <a:pt x="1364615" y="576792"/>
                  <a:pt x="1365885" y="566632"/>
                  <a:pt x="1360170" y="536787"/>
                </a:cubicBezTo>
                <a:cubicBezTo>
                  <a:pt x="1354455" y="506942"/>
                  <a:pt x="1354455" y="489162"/>
                  <a:pt x="1340485" y="457412"/>
                </a:cubicBezTo>
                <a:cubicBezTo>
                  <a:pt x="1326515" y="425662"/>
                  <a:pt x="1308735" y="407882"/>
                  <a:pt x="1290955" y="378037"/>
                </a:cubicBezTo>
                <a:cubicBezTo>
                  <a:pt x="1273175" y="348192"/>
                  <a:pt x="1266825" y="338667"/>
                  <a:pt x="1250950" y="308822"/>
                </a:cubicBezTo>
                <a:cubicBezTo>
                  <a:pt x="1235075" y="278977"/>
                  <a:pt x="1235075" y="263102"/>
                  <a:pt x="1211580" y="229447"/>
                </a:cubicBezTo>
                <a:cubicBezTo>
                  <a:pt x="1188085" y="195792"/>
                  <a:pt x="1162050" y="167852"/>
                  <a:pt x="1132205" y="139912"/>
                </a:cubicBezTo>
                <a:cubicBezTo>
                  <a:pt x="1102360" y="111972"/>
                  <a:pt x="1092200" y="110067"/>
                  <a:pt x="1062355" y="90382"/>
                </a:cubicBezTo>
                <a:cubicBezTo>
                  <a:pt x="1032510" y="70697"/>
                  <a:pt x="1014730" y="56727"/>
                  <a:pt x="982980" y="40852"/>
                </a:cubicBezTo>
                <a:cubicBezTo>
                  <a:pt x="951230" y="24977"/>
                  <a:pt x="933450" y="19262"/>
                  <a:pt x="903605" y="11007"/>
                </a:cubicBezTo>
                <a:cubicBezTo>
                  <a:pt x="873760" y="2752"/>
                  <a:pt x="863600" y="2752"/>
                  <a:pt x="833755" y="847"/>
                </a:cubicBezTo>
                <a:cubicBezTo>
                  <a:pt x="803910" y="-1058"/>
                  <a:pt x="786130" y="847"/>
                  <a:pt x="754380" y="847"/>
                </a:cubicBezTo>
                <a:cubicBezTo>
                  <a:pt x="722630" y="847"/>
                  <a:pt x="706755" y="-1058"/>
                  <a:pt x="675005" y="847"/>
                </a:cubicBezTo>
                <a:cubicBezTo>
                  <a:pt x="643255" y="2752"/>
                  <a:pt x="629285" y="5292"/>
                  <a:pt x="595630" y="11007"/>
                </a:cubicBezTo>
                <a:cubicBezTo>
                  <a:pt x="561975" y="16722"/>
                  <a:pt x="538480" y="23072"/>
                  <a:pt x="506730" y="30692"/>
                </a:cubicBezTo>
                <a:cubicBezTo>
                  <a:pt x="474980" y="38312"/>
                  <a:pt x="466725" y="42757"/>
                  <a:pt x="436880" y="50377"/>
                </a:cubicBezTo>
                <a:cubicBezTo>
                  <a:pt x="407035" y="57997"/>
                  <a:pt x="387350" y="61807"/>
                  <a:pt x="357505" y="70062"/>
                </a:cubicBezTo>
                <a:cubicBezTo>
                  <a:pt x="327660" y="78317"/>
                  <a:pt x="316230" y="84667"/>
                  <a:pt x="288290" y="90382"/>
                </a:cubicBezTo>
                <a:cubicBezTo>
                  <a:pt x="260350" y="96097"/>
                  <a:pt x="246380" y="87842"/>
                  <a:pt x="218440" y="99907"/>
                </a:cubicBezTo>
                <a:cubicBezTo>
                  <a:pt x="190500" y="111972"/>
                  <a:pt x="177165" y="130387"/>
                  <a:pt x="149225" y="150072"/>
                </a:cubicBezTo>
                <a:cubicBezTo>
                  <a:pt x="121285" y="169757"/>
                  <a:pt x="100965" y="171662"/>
                  <a:pt x="79375" y="199602"/>
                </a:cubicBezTo>
                <a:cubicBezTo>
                  <a:pt x="57785" y="227542"/>
                  <a:pt x="55880" y="256752"/>
                  <a:pt x="40005" y="288502"/>
                </a:cubicBezTo>
                <a:cubicBezTo>
                  <a:pt x="24130" y="320252"/>
                  <a:pt x="6985" y="346287"/>
                  <a:pt x="0" y="35835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不用RRT算法收集小球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4740" y="1029335"/>
            <a:ext cx="9999980" cy="5828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逆运动学</a:t>
            </a:r>
            <a:r>
              <a:rPr lang="zh-CN" altLang="en-US" dirty="0"/>
              <a:t>代码分析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543300" y="2927804"/>
            <a:ext cx="1182582" cy="114811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 anchor="ctr" anchorCtr="1">
            <a:prstTxWarp prst="textPlain">
              <a:avLst/>
            </a:prstTxWarp>
            <a:normAutofit lnSpcReduction="10000"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z="6600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逆运动学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1198880"/>
            <a:ext cx="6096000" cy="55327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110855" y="2162810"/>
            <a:ext cx="1846580" cy="42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7790500" y="1843806"/>
            <a:ext cx="1905" cy="3784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/>
          <p:cNvSpPr/>
          <p:nvPr/>
        </p:nvSpPr>
        <p:spPr>
          <a:xfrm>
            <a:off x="7110830" y="1307559"/>
            <a:ext cx="1355835" cy="536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输入位移长度</a:t>
            </a:r>
            <a:endParaRPr lang="zh-CN" altLang="en-US" sz="1200" dirty="0"/>
          </a:p>
        </p:txBody>
      </p:sp>
      <p:sp>
        <p:nvSpPr>
          <p:cNvPr id="8" name="矩形: 圆角 35"/>
          <p:cNvSpPr/>
          <p:nvPr/>
        </p:nvSpPr>
        <p:spPr>
          <a:xfrm>
            <a:off x="7110830" y="2222594"/>
            <a:ext cx="1355835" cy="536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分解为</a:t>
            </a:r>
            <a:r>
              <a:rPr lang="en-US" altLang="zh-CN" sz="1000" dirty="0"/>
              <a:t>n</a:t>
            </a:r>
            <a:r>
              <a:rPr lang="zh-CN" altLang="en-US" sz="1000" dirty="0"/>
              <a:t>段小位移</a:t>
            </a:r>
            <a:endParaRPr lang="zh-CN" altLang="en-US" sz="1000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9910765" y="2589296"/>
            <a:ext cx="1905" cy="3784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35"/>
          <p:cNvSpPr/>
          <p:nvPr/>
        </p:nvSpPr>
        <p:spPr>
          <a:xfrm>
            <a:off x="9045575" y="1746250"/>
            <a:ext cx="1732915" cy="843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正运动学根据当前关节角度绘制机械臂，并得到末端位置</a:t>
            </a:r>
            <a:endParaRPr lang="zh-CN" altLang="en-US" sz="1200" dirty="0"/>
          </a:p>
        </p:txBody>
      </p:sp>
      <p:sp>
        <p:nvSpPr>
          <p:cNvPr id="16" name="矩形: 圆角 35"/>
          <p:cNvSpPr/>
          <p:nvPr/>
        </p:nvSpPr>
        <p:spPr>
          <a:xfrm>
            <a:off x="8931275" y="2967990"/>
            <a:ext cx="1961515" cy="14700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逆运动学计算雅可比矩阵 J，然后通过 雅可比逆矩阵 将期望的末端位移 dD转换为关节增量：</a:t>
            </a:r>
            <a:endParaRPr lang="zh-CN" altLang="en-US" sz="1200" dirty="0"/>
          </a:p>
        </p:txBody>
      </p:sp>
      <p:cxnSp>
        <p:nvCxnSpPr>
          <p:cNvPr id="20" name="曲线连接符 19"/>
          <p:cNvCxnSpPr>
            <a:stCxn id="8" idx="2"/>
            <a:endCxn id="16" idx="1"/>
          </p:cNvCxnSpPr>
          <p:nvPr/>
        </p:nvCxnSpPr>
        <p:spPr>
          <a:xfrm rot="5400000" flipV="1">
            <a:off x="7887970" y="2659380"/>
            <a:ext cx="944245" cy="114236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415530" y="3274695"/>
            <a:ext cx="539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dD</a:t>
            </a:r>
            <a:endParaRPr lang="en-US" altLang="zh-CN"/>
          </a:p>
        </p:txBody>
      </p:sp>
      <p:sp>
        <p:nvSpPr>
          <p:cNvPr id="24" name="任意多边形 23"/>
          <p:cNvSpPr/>
          <p:nvPr/>
        </p:nvSpPr>
        <p:spPr>
          <a:xfrm>
            <a:off x="5290185" y="1973580"/>
            <a:ext cx="1412875" cy="3799840"/>
          </a:xfrm>
          <a:custGeom>
            <a:avLst/>
            <a:gdLst>
              <a:gd name="connisteX0" fmla="*/ 29845 w 1412557"/>
              <a:gd name="connsiteY0" fmla="*/ 3147906 h 3799892"/>
              <a:gd name="connisteX1" fmla="*/ 99060 w 1412557"/>
              <a:gd name="connsiteY1" fmla="*/ 3217756 h 3799892"/>
              <a:gd name="connisteX2" fmla="*/ 119380 w 1412557"/>
              <a:gd name="connsiteY2" fmla="*/ 3286971 h 3799892"/>
              <a:gd name="connisteX3" fmla="*/ 139065 w 1412557"/>
              <a:gd name="connsiteY3" fmla="*/ 3366346 h 3799892"/>
              <a:gd name="connisteX4" fmla="*/ 149225 w 1412557"/>
              <a:gd name="connsiteY4" fmla="*/ 3436196 h 3799892"/>
              <a:gd name="connisteX5" fmla="*/ 179070 w 1412557"/>
              <a:gd name="connsiteY5" fmla="*/ 3515571 h 3799892"/>
              <a:gd name="connisteX6" fmla="*/ 198755 w 1412557"/>
              <a:gd name="connsiteY6" fmla="*/ 3584786 h 3799892"/>
              <a:gd name="connisteX7" fmla="*/ 238125 w 1412557"/>
              <a:gd name="connsiteY7" fmla="*/ 3684481 h 3799892"/>
              <a:gd name="connisteX8" fmla="*/ 307975 w 1412557"/>
              <a:gd name="connsiteY8" fmla="*/ 3753696 h 3799892"/>
              <a:gd name="connisteX9" fmla="*/ 397510 w 1412557"/>
              <a:gd name="connsiteY9" fmla="*/ 3793701 h 3799892"/>
              <a:gd name="connisteX10" fmla="*/ 466725 w 1412557"/>
              <a:gd name="connsiteY10" fmla="*/ 3793701 h 3799892"/>
              <a:gd name="connisteX11" fmla="*/ 556260 w 1412557"/>
              <a:gd name="connsiteY11" fmla="*/ 3753696 h 3799892"/>
              <a:gd name="connisteX12" fmla="*/ 635635 w 1412557"/>
              <a:gd name="connsiteY12" fmla="*/ 3714326 h 3799892"/>
              <a:gd name="connisteX13" fmla="*/ 695325 w 1412557"/>
              <a:gd name="connsiteY13" fmla="*/ 3644476 h 3799892"/>
              <a:gd name="connisteX14" fmla="*/ 764540 w 1412557"/>
              <a:gd name="connsiteY14" fmla="*/ 3594946 h 3799892"/>
              <a:gd name="connisteX15" fmla="*/ 883920 w 1412557"/>
              <a:gd name="connsiteY15" fmla="*/ 3445721 h 3799892"/>
              <a:gd name="connisteX16" fmla="*/ 963295 w 1412557"/>
              <a:gd name="connsiteY16" fmla="*/ 3396191 h 3799892"/>
              <a:gd name="connisteX17" fmla="*/ 1022985 w 1412557"/>
              <a:gd name="connsiteY17" fmla="*/ 3326976 h 3799892"/>
              <a:gd name="connisteX18" fmla="*/ 1072515 w 1412557"/>
              <a:gd name="connsiteY18" fmla="*/ 3257126 h 3799892"/>
              <a:gd name="connisteX19" fmla="*/ 1122045 w 1412557"/>
              <a:gd name="connsiteY19" fmla="*/ 3187911 h 3799892"/>
              <a:gd name="connisteX20" fmla="*/ 1171575 w 1412557"/>
              <a:gd name="connsiteY20" fmla="*/ 3108536 h 3799892"/>
              <a:gd name="connisteX21" fmla="*/ 1270635 w 1412557"/>
              <a:gd name="connsiteY21" fmla="*/ 2969471 h 3799892"/>
              <a:gd name="connisteX22" fmla="*/ 1300480 w 1412557"/>
              <a:gd name="connsiteY22" fmla="*/ 2879936 h 3799892"/>
              <a:gd name="connisteX23" fmla="*/ 1330325 w 1412557"/>
              <a:gd name="connsiteY23" fmla="*/ 2800561 h 3799892"/>
              <a:gd name="connisteX24" fmla="*/ 1350010 w 1412557"/>
              <a:gd name="connsiteY24" fmla="*/ 2731346 h 3799892"/>
              <a:gd name="connisteX25" fmla="*/ 1370330 w 1412557"/>
              <a:gd name="connsiteY25" fmla="*/ 2661496 h 3799892"/>
              <a:gd name="connisteX26" fmla="*/ 1370330 w 1412557"/>
              <a:gd name="connsiteY26" fmla="*/ 2582121 h 3799892"/>
              <a:gd name="connisteX27" fmla="*/ 1379855 w 1412557"/>
              <a:gd name="connsiteY27" fmla="*/ 2512906 h 3799892"/>
              <a:gd name="connisteX28" fmla="*/ 1400175 w 1412557"/>
              <a:gd name="connsiteY28" fmla="*/ 2433531 h 3799892"/>
              <a:gd name="connisteX29" fmla="*/ 1400175 w 1412557"/>
              <a:gd name="connsiteY29" fmla="*/ 2363681 h 3799892"/>
              <a:gd name="connisteX30" fmla="*/ 1400175 w 1412557"/>
              <a:gd name="connsiteY30" fmla="*/ 2284306 h 3799892"/>
              <a:gd name="connisteX31" fmla="*/ 1379855 w 1412557"/>
              <a:gd name="connsiteY31" fmla="*/ 2204931 h 3799892"/>
              <a:gd name="connisteX32" fmla="*/ 1370330 w 1412557"/>
              <a:gd name="connsiteY32" fmla="*/ 2125556 h 3799892"/>
              <a:gd name="connisteX33" fmla="*/ 1360170 w 1412557"/>
              <a:gd name="connsiteY33" fmla="*/ 2046181 h 3799892"/>
              <a:gd name="connisteX34" fmla="*/ 1360170 w 1412557"/>
              <a:gd name="connsiteY34" fmla="*/ 1936961 h 3799892"/>
              <a:gd name="connisteX35" fmla="*/ 1350010 w 1412557"/>
              <a:gd name="connsiteY35" fmla="*/ 1827741 h 3799892"/>
              <a:gd name="connisteX36" fmla="*/ 1350010 w 1412557"/>
              <a:gd name="connsiteY36" fmla="*/ 1718521 h 3799892"/>
              <a:gd name="connisteX37" fmla="*/ 1350010 w 1412557"/>
              <a:gd name="connsiteY37" fmla="*/ 1619461 h 3799892"/>
              <a:gd name="connisteX38" fmla="*/ 1340485 w 1412557"/>
              <a:gd name="connsiteY38" fmla="*/ 1549611 h 3799892"/>
              <a:gd name="connisteX39" fmla="*/ 1340485 w 1412557"/>
              <a:gd name="connsiteY39" fmla="*/ 1470236 h 3799892"/>
              <a:gd name="connisteX40" fmla="*/ 1350010 w 1412557"/>
              <a:gd name="connsiteY40" fmla="*/ 1380701 h 3799892"/>
              <a:gd name="connisteX41" fmla="*/ 1379855 w 1412557"/>
              <a:gd name="connsiteY41" fmla="*/ 1291801 h 3799892"/>
              <a:gd name="connisteX42" fmla="*/ 1390015 w 1412557"/>
              <a:gd name="connsiteY42" fmla="*/ 1192106 h 3799892"/>
              <a:gd name="connisteX43" fmla="*/ 1390015 w 1412557"/>
              <a:gd name="connsiteY43" fmla="*/ 1103206 h 3799892"/>
              <a:gd name="connisteX44" fmla="*/ 1390015 w 1412557"/>
              <a:gd name="connsiteY44" fmla="*/ 1033356 h 3799892"/>
              <a:gd name="connisteX45" fmla="*/ 1390015 w 1412557"/>
              <a:gd name="connsiteY45" fmla="*/ 934296 h 3799892"/>
              <a:gd name="connisteX46" fmla="*/ 1409700 w 1412557"/>
              <a:gd name="connsiteY46" fmla="*/ 834601 h 3799892"/>
              <a:gd name="connisteX47" fmla="*/ 1409700 w 1412557"/>
              <a:gd name="connsiteY47" fmla="*/ 765386 h 3799892"/>
              <a:gd name="connisteX48" fmla="*/ 1390015 w 1412557"/>
              <a:gd name="connsiteY48" fmla="*/ 686011 h 3799892"/>
              <a:gd name="connisteX49" fmla="*/ 1370330 w 1412557"/>
              <a:gd name="connsiteY49" fmla="*/ 606636 h 3799892"/>
              <a:gd name="connisteX50" fmla="*/ 1360170 w 1412557"/>
              <a:gd name="connsiteY50" fmla="*/ 536786 h 3799892"/>
              <a:gd name="connisteX51" fmla="*/ 1340485 w 1412557"/>
              <a:gd name="connsiteY51" fmla="*/ 457411 h 3799892"/>
              <a:gd name="connisteX52" fmla="*/ 1290955 w 1412557"/>
              <a:gd name="connsiteY52" fmla="*/ 378036 h 3799892"/>
              <a:gd name="connisteX53" fmla="*/ 1250950 w 1412557"/>
              <a:gd name="connsiteY53" fmla="*/ 308821 h 3799892"/>
              <a:gd name="connisteX54" fmla="*/ 1211580 w 1412557"/>
              <a:gd name="connsiteY54" fmla="*/ 229446 h 3799892"/>
              <a:gd name="connisteX55" fmla="*/ 1132205 w 1412557"/>
              <a:gd name="connsiteY55" fmla="*/ 139911 h 3799892"/>
              <a:gd name="connisteX56" fmla="*/ 1062355 w 1412557"/>
              <a:gd name="connsiteY56" fmla="*/ 90381 h 3799892"/>
              <a:gd name="connisteX57" fmla="*/ 982980 w 1412557"/>
              <a:gd name="connsiteY57" fmla="*/ 40851 h 3799892"/>
              <a:gd name="connisteX58" fmla="*/ 903605 w 1412557"/>
              <a:gd name="connsiteY58" fmla="*/ 11006 h 3799892"/>
              <a:gd name="connisteX59" fmla="*/ 833755 w 1412557"/>
              <a:gd name="connsiteY59" fmla="*/ 846 h 3799892"/>
              <a:gd name="connisteX60" fmla="*/ 754380 w 1412557"/>
              <a:gd name="connsiteY60" fmla="*/ 846 h 3799892"/>
              <a:gd name="connisteX61" fmla="*/ 675005 w 1412557"/>
              <a:gd name="connsiteY61" fmla="*/ 846 h 3799892"/>
              <a:gd name="connisteX62" fmla="*/ 595630 w 1412557"/>
              <a:gd name="connsiteY62" fmla="*/ 11006 h 3799892"/>
              <a:gd name="connisteX63" fmla="*/ 506730 w 1412557"/>
              <a:gd name="connsiteY63" fmla="*/ 30691 h 3799892"/>
              <a:gd name="connisteX64" fmla="*/ 436880 w 1412557"/>
              <a:gd name="connsiteY64" fmla="*/ 50376 h 3799892"/>
              <a:gd name="connisteX65" fmla="*/ 357505 w 1412557"/>
              <a:gd name="connsiteY65" fmla="*/ 70061 h 3799892"/>
              <a:gd name="connisteX66" fmla="*/ 288290 w 1412557"/>
              <a:gd name="connsiteY66" fmla="*/ 90381 h 3799892"/>
              <a:gd name="connisteX67" fmla="*/ 218440 w 1412557"/>
              <a:gd name="connsiteY67" fmla="*/ 99906 h 3799892"/>
              <a:gd name="connisteX68" fmla="*/ 149225 w 1412557"/>
              <a:gd name="connsiteY68" fmla="*/ 150071 h 3799892"/>
              <a:gd name="connisteX69" fmla="*/ 79375 w 1412557"/>
              <a:gd name="connsiteY69" fmla="*/ 199601 h 3799892"/>
              <a:gd name="connisteX70" fmla="*/ 40005 w 1412557"/>
              <a:gd name="connsiteY70" fmla="*/ 288501 h 3799892"/>
              <a:gd name="connisteX71" fmla="*/ 0 w 1412557"/>
              <a:gd name="connsiteY71" fmla="*/ 358351 h 379989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</a:cxnLst>
            <a:rect l="l" t="t" r="r" b="b"/>
            <a:pathLst>
              <a:path w="1412558" h="3799893">
                <a:moveTo>
                  <a:pt x="29845" y="3147907"/>
                </a:moveTo>
                <a:cubicBezTo>
                  <a:pt x="43180" y="3160607"/>
                  <a:pt x="81280" y="3189817"/>
                  <a:pt x="99060" y="3217757"/>
                </a:cubicBezTo>
                <a:cubicBezTo>
                  <a:pt x="116840" y="3245697"/>
                  <a:pt x="111125" y="3257127"/>
                  <a:pt x="119380" y="3286972"/>
                </a:cubicBezTo>
                <a:cubicBezTo>
                  <a:pt x="127635" y="3316817"/>
                  <a:pt x="133350" y="3336502"/>
                  <a:pt x="139065" y="3366347"/>
                </a:cubicBezTo>
                <a:cubicBezTo>
                  <a:pt x="144780" y="3396192"/>
                  <a:pt x="140970" y="3406352"/>
                  <a:pt x="149225" y="3436197"/>
                </a:cubicBezTo>
                <a:cubicBezTo>
                  <a:pt x="157480" y="3466042"/>
                  <a:pt x="168910" y="3485727"/>
                  <a:pt x="179070" y="3515572"/>
                </a:cubicBezTo>
                <a:cubicBezTo>
                  <a:pt x="189230" y="3545417"/>
                  <a:pt x="186690" y="3551132"/>
                  <a:pt x="198755" y="3584787"/>
                </a:cubicBezTo>
                <a:cubicBezTo>
                  <a:pt x="210820" y="3618442"/>
                  <a:pt x="216535" y="3650827"/>
                  <a:pt x="238125" y="3684482"/>
                </a:cubicBezTo>
                <a:cubicBezTo>
                  <a:pt x="259715" y="3718137"/>
                  <a:pt x="276225" y="3732107"/>
                  <a:pt x="307975" y="3753697"/>
                </a:cubicBezTo>
                <a:cubicBezTo>
                  <a:pt x="339725" y="3775287"/>
                  <a:pt x="365760" y="3785447"/>
                  <a:pt x="397510" y="3793702"/>
                </a:cubicBezTo>
                <a:cubicBezTo>
                  <a:pt x="429260" y="3801957"/>
                  <a:pt x="434975" y="3801957"/>
                  <a:pt x="466725" y="3793702"/>
                </a:cubicBezTo>
                <a:cubicBezTo>
                  <a:pt x="498475" y="3785447"/>
                  <a:pt x="522605" y="3769572"/>
                  <a:pt x="556260" y="3753697"/>
                </a:cubicBezTo>
                <a:cubicBezTo>
                  <a:pt x="589915" y="3737822"/>
                  <a:pt x="607695" y="3735917"/>
                  <a:pt x="635635" y="3714327"/>
                </a:cubicBezTo>
                <a:cubicBezTo>
                  <a:pt x="663575" y="3692737"/>
                  <a:pt x="669290" y="3668607"/>
                  <a:pt x="695325" y="3644477"/>
                </a:cubicBezTo>
                <a:cubicBezTo>
                  <a:pt x="721360" y="3620347"/>
                  <a:pt x="727075" y="3634952"/>
                  <a:pt x="764540" y="3594947"/>
                </a:cubicBezTo>
                <a:cubicBezTo>
                  <a:pt x="802005" y="3554942"/>
                  <a:pt x="843915" y="3485727"/>
                  <a:pt x="883920" y="3445722"/>
                </a:cubicBezTo>
                <a:cubicBezTo>
                  <a:pt x="923925" y="3405717"/>
                  <a:pt x="935355" y="3419687"/>
                  <a:pt x="963295" y="3396192"/>
                </a:cubicBezTo>
                <a:cubicBezTo>
                  <a:pt x="991235" y="3372697"/>
                  <a:pt x="1001395" y="3354917"/>
                  <a:pt x="1022985" y="3326977"/>
                </a:cubicBezTo>
                <a:cubicBezTo>
                  <a:pt x="1044575" y="3299037"/>
                  <a:pt x="1052830" y="3285067"/>
                  <a:pt x="1072515" y="3257127"/>
                </a:cubicBezTo>
                <a:cubicBezTo>
                  <a:pt x="1092200" y="3229187"/>
                  <a:pt x="1102360" y="3217757"/>
                  <a:pt x="1122045" y="3187912"/>
                </a:cubicBezTo>
                <a:cubicBezTo>
                  <a:pt x="1141730" y="3158067"/>
                  <a:pt x="1141730" y="3152352"/>
                  <a:pt x="1171575" y="3108537"/>
                </a:cubicBezTo>
                <a:cubicBezTo>
                  <a:pt x="1201420" y="3064722"/>
                  <a:pt x="1244600" y="3015192"/>
                  <a:pt x="1270635" y="2969472"/>
                </a:cubicBezTo>
                <a:cubicBezTo>
                  <a:pt x="1296670" y="2923752"/>
                  <a:pt x="1288415" y="2913592"/>
                  <a:pt x="1300480" y="2879937"/>
                </a:cubicBezTo>
                <a:cubicBezTo>
                  <a:pt x="1312545" y="2846282"/>
                  <a:pt x="1320165" y="2830407"/>
                  <a:pt x="1330325" y="2800562"/>
                </a:cubicBezTo>
                <a:cubicBezTo>
                  <a:pt x="1340485" y="2770717"/>
                  <a:pt x="1341755" y="2759287"/>
                  <a:pt x="1350010" y="2731347"/>
                </a:cubicBezTo>
                <a:cubicBezTo>
                  <a:pt x="1358265" y="2703407"/>
                  <a:pt x="1366520" y="2691342"/>
                  <a:pt x="1370330" y="2661497"/>
                </a:cubicBezTo>
                <a:cubicBezTo>
                  <a:pt x="1374140" y="2631652"/>
                  <a:pt x="1368425" y="2611967"/>
                  <a:pt x="1370330" y="2582122"/>
                </a:cubicBezTo>
                <a:cubicBezTo>
                  <a:pt x="1372235" y="2552277"/>
                  <a:pt x="1374140" y="2542752"/>
                  <a:pt x="1379855" y="2512907"/>
                </a:cubicBezTo>
                <a:cubicBezTo>
                  <a:pt x="1385570" y="2483062"/>
                  <a:pt x="1396365" y="2463377"/>
                  <a:pt x="1400175" y="2433532"/>
                </a:cubicBezTo>
                <a:cubicBezTo>
                  <a:pt x="1403985" y="2403687"/>
                  <a:pt x="1400175" y="2393527"/>
                  <a:pt x="1400175" y="2363682"/>
                </a:cubicBezTo>
                <a:cubicBezTo>
                  <a:pt x="1400175" y="2333837"/>
                  <a:pt x="1403985" y="2316057"/>
                  <a:pt x="1400175" y="2284307"/>
                </a:cubicBezTo>
                <a:cubicBezTo>
                  <a:pt x="1396365" y="2252557"/>
                  <a:pt x="1385570" y="2236682"/>
                  <a:pt x="1379855" y="2204932"/>
                </a:cubicBezTo>
                <a:cubicBezTo>
                  <a:pt x="1374140" y="2173182"/>
                  <a:pt x="1374140" y="2157307"/>
                  <a:pt x="1370330" y="2125557"/>
                </a:cubicBezTo>
                <a:cubicBezTo>
                  <a:pt x="1366520" y="2093807"/>
                  <a:pt x="1362075" y="2083647"/>
                  <a:pt x="1360170" y="2046182"/>
                </a:cubicBezTo>
                <a:cubicBezTo>
                  <a:pt x="1358265" y="2008717"/>
                  <a:pt x="1362075" y="1980777"/>
                  <a:pt x="1360170" y="1936962"/>
                </a:cubicBezTo>
                <a:cubicBezTo>
                  <a:pt x="1358265" y="1893147"/>
                  <a:pt x="1351915" y="1871557"/>
                  <a:pt x="1350010" y="1827742"/>
                </a:cubicBezTo>
                <a:cubicBezTo>
                  <a:pt x="1348105" y="1783927"/>
                  <a:pt x="1350010" y="1760432"/>
                  <a:pt x="1350010" y="1718522"/>
                </a:cubicBezTo>
                <a:cubicBezTo>
                  <a:pt x="1350010" y="1676612"/>
                  <a:pt x="1351915" y="1653117"/>
                  <a:pt x="1350010" y="1619462"/>
                </a:cubicBezTo>
                <a:cubicBezTo>
                  <a:pt x="1348105" y="1585807"/>
                  <a:pt x="1342390" y="1579457"/>
                  <a:pt x="1340485" y="1549612"/>
                </a:cubicBezTo>
                <a:cubicBezTo>
                  <a:pt x="1338580" y="1519767"/>
                  <a:pt x="1338580" y="1503892"/>
                  <a:pt x="1340485" y="1470237"/>
                </a:cubicBezTo>
                <a:cubicBezTo>
                  <a:pt x="1342390" y="1436582"/>
                  <a:pt x="1342390" y="1416262"/>
                  <a:pt x="1350010" y="1380702"/>
                </a:cubicBezTo>
                <a:cubicBezTo>
                  <a:pt x="1357630" y="1345142"/>
                  <a:pt x="1371600" y="1329267"/>
                  <a:pt x="1379855" y="1291802"/>
                </a:cubicBezTo>
                <a:cubicBezTo>
                  <a:pt x="1388110" y="1254337"/>
                  <a:pt x="1388110" y="1229572"/>
                  <a:pt x="1390015" y="1192107"/>
                </a:cubicBezTo>
                <a:cubicBezTo>
                  <a:pt x="1391920" y="1154642"/>
                  <a:pt x="1390015" y="1134957"/>
                  <a:pt x="1390015" y="1103207"/>
                </a:cubicBezTo>
                <a:cubicBezTo>
                  <a:pt x="1390015" y="1071457"/>
                  <a:pt x="1390015" y="1067012"/>
                  <a:pt x="1390015" y="1033357"/>
                </a:cubicBezTo>
                <a:cubicBezTo>
                  <a:pt x="1390015" y="999702"/>
                  <a:pt x="1386205" y="974302"/>
                  <a:pt x="1390015" y="934297"/>
                </a:cubicBezTo>
                <a:cubicBezTo>
                  <a:pt x="1393825" y="894292"/>
                  <a:pt x="1405890" y="868257"/>
                  <a:pt x="1409700" y="834602"/>
                </a:cubicBezTo>
                <a:cubicBezTo>
                  <a:pt x="1413510" y="800947"/>
                  <a:pt x="1413510" y="795232"/>
                  <a:pt x="1409700" y="765387"/>
                </a:cubicBezTo>
                <a:cubicBezTo>
                  <a:pt x="1405890" y="735542"/>
                  <a:pt x="1397635" y="717762"/>
                  <a:pt x="1390015" y="686012"/>
                </a:cubicBezTo>
                <a:cubicBezTo>
                  <a:pt x="1382395" y="654262"/>
                  <a:pt x="1376045" y="636482"/>
                  <a:pt x="1370330" y="606637"/>
                </a:cubicBezTo>
                <a:cubicBezTo>
                  <a:pt x="1364615" y="576792"/>
                  <a:pt x="1365885" y="566632"/>
                  <a:pt x="1360170" y="536787"/>
                </a:cubicBezTo>
                <a:cubicBezTo>
                  <a:pt x="1354455" y="506942"/>
                  <a:pt x="1354455" y="489162"/>
                  <a:pt x="1340485" y="457412"/>
                </a:cubicBezTo>
                <a:cubicBezTo>
                  <a:pt x="1326515" y="425662"/>
                  <a:pt x="1308735" y="407882"/>
                  <a:pt x="1290955" y="378037"/>
                </a:cubicBezTo>
                <a:cubicBezTo>
                  <a:pt x="1273175" y="348192"/>
                  <a:pt x="1266825" y="338667"/>
                  <a:pt x="1250950" y="308822"/>
                </a:cubicBezTo>
                <a:cubicBezTo>
                  <a:pt x="1235075" y="278977"/>
                  <a:pt x="1235075" y="263102"/>
                  <a:pt x="1211580" y="229447"/>
                </a:cubicBezTo>
                <a:cubicBezTo>
                  <a:pt x="1188085" y="195792"/>
                  <a:pt x="1162050" y="167852"/>
                  <a:pt x="1132205" y="139912"/>
                </a:cubicBezTo>
                <a:cubicBezTo>
                  <a:pt x="1102360" y="111972"/>
                  <a:pt x="1092200" y="110067"/>
                  <a:pt x="1062355" y="90382"/>
                </a:cubicBezTo>
                <a:cubicBezTo>
                  <a:pt x="1032510" y="70697"/>
                  <a:pt x="1014730" y="56727"/>
                  <a:pt x="982980" y="40852"/>
                </a:cubicBezTo>
                <a:cubicBezTo>
                  <a:pt x="951230" y="24977"/>
                  <a:pt x="933450" y="19262"/>
                  <a:pt x="903605" y="11007"/>
                </a:cubicBezTo>
                <a:cubicBezTo>
                  <a:pt x="873760" y="2752"/>
                  <a:pt x="863600" y="2752"/>
                  <a:pt x="833755" y="847"/>
                </a:cubicBezTo>
                <a:cubicBezTo>
                  <a:pt x="803910" y="-1058"/>
                  <a:pt x="786130" y="847"/>
                  <a:pt x="754380" y="847"/>
                </a:cubicBezTo>
                <a:cubicBezTo>
                  <a:pt x="722630" y="847"/>
                  <a:pt x="706755" y="-1058"/>
                  <a:pt x="675005" y="847"/>
                </a:cubicBezTo>
                <a:cubicBezTo>
                  <a:pt x="643255" y="2752"/>
                  <a:pt x="629285" y="5292"/>
                  <a:pt x="595630" y="11007"/>
                </a:cubicBezTo>
                <a:cubicBezTo>
                  <a:pt x="561975" y="16722"/>
                  <a:pt x="538480" y="23072"/>
                  <a:pt x="506730" y="30692"/>
                </a:cubicBezTo>
                <a:cubicBezTo>
                  <a:pt x="474980" y="38312"/>
                  <a:pt x="466725" y="42757"/>
                  <a:pt x="436880" y="50377"/>
                </a:cubicBezTo>
                <a:cubicBezTo>
                  <a:pt x="407035" y="57997"/>
                  <a:pt x="387350" y="61807"/>
                  <a:pt x="357505" y="70062"/>
                </a:cubicBezTo>
                <a:cubicBezTo>
                  <a:pt x="327660" y="78317"/>
                  <a:pt x="316230" y="84667"/>
                  <a:pt x="288290" y="90382"/>
                </a:cubicBezTo>
                <a:cubicBezTo>
                  <a:pt x="260350" y="96097"/>
                  <a:pt x="246380" y="87842"/>
                  <a:pt x="218440" y="99907"/>
                </a:cubicBezTo>
                <a:cubicBezTo>
                  <a:pt x="190500" y="111972"/>
                  <a:pt x="177165" y="130387"/>
                  <a:pt x="149225" y="150072"/>
                </a:cubicBezTo>
                <a:cubicBezTo>
                  <a:pt x="121285" y="169757"/>
                  <a:pt x="100965" y="171662"/>
                  <a:pt x="79375" y="199602"/>
                </a:cubicBezTo>
                <a:cubicBezTo>
                  <a:pt x="57785" y="227542"/>
                  <a:pt x="55880" y="256752"/>
                  <a:pt x="40005" y="288502"/>
                </a:cubicBezTo>
                <a:cubicBezTo>
                  <a:pt x="24130" y="320252"/>
                  <a:pt x="6985" y="346287"/>
                  <a:pt x="0" y="35835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流程图: 决策 28"/>
          <p:cNvSpPr/>
          <p:nvPr/>
        </p:nvSpPr>
        <p:spPr>
          <a:xfrm>
            <a:off x="8930960" y="4722939"/>
            <a:ext cx="1887435" cy="958764"/>
          </a:xfrm>
          <a:prstGeom prst="flowChartDecis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是否走完</a:t>
            </a:r>
            <a:r>
              <a:rPr lang="en-US" altLang="zh-CN" dirty="0"/>
              <a:t>n</a:t>
            </a:r>
            <a:r>
              <a:rPr lang="zh-CN" altLang="en-US" dirty="0"/>
              <a:t>段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endCxn id="29" idx="0"/>
          </p:cNvCxnSpPr>
          <p:nvPr/>
        </p:nvCxnSpPr>
        <p:spPr>
          <a:xfrm flipH="1">
            <a:off x="9874570" y="4441591"/>
            <a:ext cx="5715" cy="2813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9874570" y="5681746"/>
            <a:ext cx="1905" cy="3784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5"/>
          <p:cNvSpPr/>
          <p:nvPr/>
        </p:nvSpPr>
        <p:spPr>
          <a:xfrm>
            <a:off x="9199980" y="6060534"/>
            <a:ext cx="1355835" cy="536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位移</a:t>
            </a:r>
            <a:r>
              <a:rPr lang="zh-CN" altLang="en-US" sz="1000" dirty="0"/>
              <a:t>完成</a:t>
            </a:r>
            <a:endParaRPr lang="zh-CN" altLang="en-US" sz="1000" dirty="0"/>
          </a:p>
        </p:txBody>
      </p:sp>
      <p:cxnSp>
        <p:nvCxnSpPr>
          <p:cNvPr id="32" name="曲线连接符 31"/>
          <p:cNvCxnSpPr/>
          <p:nvPr/>
        </p:nvCxnSpPr>
        <p:spPr>
          <a:xfrm rot="16200000">
            <a:off x="9757410" y="3241675"/>
            <a:ext cx="3021330" cy="899795"/>
          </a:xfrm>
          <a:prstGeom prst="curvedConnector3">
            <a:avLst>
              <a:gd name="adj1" fmla="val -173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曲线连接符 33"/>
          <p:cNvCxnSpPr>
            <a:endCxn id="14" idx="0"/>
          </p:cNvCxnSpPr>
          <p:nvPr/>
        </p:nvCxnSpPr>
        <p:spPr>
          <a:xfrm rot="10800000">
            <a:off x="9912350" y="1746250"/>
            <a:ext cx="1805940" cy="434340"/>
          </a:xfrm>
          <a:prstGeom prst="curvedConnector4">
            <a:avLst>
              <a:gd name="adj1" fmla="val -562"/>
              <a:gd name="adj2" fmla="val 15482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957435" y="5681980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0818495" y="4816475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+mn-lt"/>
                <a:ea typeface="+mn-ea"/>
                <a:sym typeface="+mn-lt"/>
              </a:rPr>
              <a:t>太空垃圾回收</a:t>
            </a:r>
            <a:r>
              <a:rPr lang="en-US" altLang="zh-CN" b="0" dirty="0">
                <a:latin typeface="+mn-lt"/>
                <a:ea typeface="+mn-ea"/>
                <a:sym typeface="+mn-lt"/>
              </a:rPr>
              <a:t>RRT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路径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规划</a:t>
            </a:r>
            <a:endParaRPr lang="zh-CN" altLang="en-US" b="0" dirty="0">
              <a:latin typeface="+mn-lt"/>
              <a:ea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43300" y="2927804"/>
            <a:ext cx="1182582" cy="114811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 anchor="ctr" anchorCtr="1">
            <a:prstTxWarp prst="textPlain">
              <a:avLst/>
            </a:prstTxWarp>
            <a:normAutofit lnSpcReduction="10000"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06</a:t>
            </a:r>
            <a:endParaRPr lang="zh-CN" altLang="en-US" sz="6600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+mn-lt"/>
                <a:ea typeface="+mn-ea"/>
                <a:sym typeface="+mn-lt"/>
              </a:rPr>
              <a:t>太空垃圾回收</a:t>
            </a:r>
            <a:r>
              <a:rPr lang="en-US" altLang="zh-CN" b="0" dirty="0">
                <a:latin typeface="+mn-lt"/>
                <a:ea typeface="+mn-ea"/>
                <a:sym typeface="+mn-lt"/>
              </a:rPr>
              <a:t>RRT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路径规划动画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演示</a:t>
            </a:r>
            <a:endParaRPr lang="zh-CN" altLang="en-US" b="0" dirty="0">
              <a:latin typeface="+mn-lt"/>
              <a:ea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90185" y="1973580"/>
            <a:ext cx="1412875" cy="3799840"/>
          </a:xfrm>
          <a:custGeom>
            <a:avLst/>
            <a:gdLst>
              <a:gd name="connisteX0" fmla="*/ 29845 w 1412557"/>
              <a:gd name="connsiteY0" fmla="*/ 3147906 h 3799892"/>
              <a:gd name="connisteX1" fmla="*/ 99060 w 1412557"/>
              <a:gd name="connsiteY1" fmla="*/ 3217756 h 3799892"/>
              <a:gd name="connisteX2" fmla="*/ 119380 w 1412557"/>
              <a:gd name="connsiteY2" fmla="*/ 3286971 h 3799892"/>
              <a:gd name="connisteX3" fmla="*/ 139065 w 1412557"/>
              <a:gd name="connsiteY3" fmla="*/ 3366346 h 3799892"/>
              <a:gd name="connisteX4" fmla="*/ 149225 w 1412557"/>
              <a:gd name="connsiteY4" fmla="*/ 3436196 h 3799892"/>
              <a:gd name="connisteX5" fmla="*/ 179070 w 1412557"/>
              <a:gd name="connsiteY5" fmla="*/ 3515571 h 3799892"/>
              <a:gd name="connisteX6" fmla="*/ 198755 w 1412557"/>
              <a:gd name="connsiteY6" fmla="*/ 3584786 h 3799892"/>
              <a:gd name="connisteX7" fmla="*/ 238125 w 1412557"/>
              <a:gd name="connsiteY7" fmla="*/ 3684481 h 3799892"/>
              <a:gd name="connisteX8" fmla="*/ 307975 w 1412557"/>
              <a:gd name="connsiteY8" fmla="*/ 3753696 h 3799892"/>
              <a:gd name="connisteX9" fmla="*/ 397510 w 1412557"/>
              <a:gd name="connsiteY9" fmla="*/ 3793701 h 3799892"/>
              <a:gd name="connisteX10" fmla="*/ 466725 w 1412557"/>
              <a:gd name="connsiteY10" fmla="*/ 3793701 h 3799892"/>
              <a:gd name="connisteX11" fmla="*/ 556260 w 1412557"/>
              <a:gd name="connsiteY11" fmla="*/ 3753696 h 3799892"/>
              <a:gd name="connisteX12" fmla="*/ 635635 w 1412557"/>
              <a:gd name="connsiteY12" fmla="*/ 3714326 h 3799892"/>
              <a:gd name="connisteX13" fmla="*/ 695325 w 1412557"/>
              <a:gd name="connsiteY13" fmla="*/ 3644476 h 3799892"/>
              <a:gd name="connisteX14" fmla="*/ 764540 w 1412557"/>
              <a:gd name="connsiteY14" fmla="*/ 3594946 h 3799892"/>
              <a:gd name="connisteX15" fmla="*/ 883920 w 1412557"/>
              <a:gd name="connsiteY15" fmla="*/ 3445721 h 3799892"/>
              <a:gd name="connisteX16" fmla="*/ 963295 w 1412557"/>
              <a:gd name="connsiteY16" fmla="*/ 3396191 h 3799892"/>
              <a:gd name="connisteX17" fmla="*/ 1022985 w 1412557"/>
              <a:gd name="connsiteY17" fmla="*/ 3326976 h 3799892"/>
              <a:gd name="connisteX18" fmla="*/ 1072515 w 1412557"/>
              <a:gd name="connsiteY18" fmla="*/ 3257126 h 3799892"/>
              <a:gd name="connisteX19" fmla="*/ 1122045 w 1412557"/>
              <a:gd name="connsiteY19" fmla="*/ 3187911 h 3799892"/>
              <a:gd name="connisteX20" fmla="*/ 1171575 w 1412557"/>
              <a:gd name="connsiteY20" fmla="*/ 3108536 h 3799892"/>
              <a:gd name="connisteX21" fmla="*/ 1270635 w 1412557"/>
              <a:gd name="connsiteY21" fmla="*/ 2969471 h 3799892"/>
              <a:gd name="connisteX22" fmla="*/ 1300480 w 1412557"/>
              <a:gd name="connsiteY22" fmla="*/ 2879936 h 3799892"/>
              <a:gd name="connisteX23" fmla="*/ 1330325 w 1412557"/>
              <a:gd name="connsiteY23" fmla="*/ 2800561 h 3799892"/>
              <a:gd name="connisteX24" fmla="*/ 1350010 w 1412557"/>
              <a:gd name="connsiteY24" fmla="*/ 2731346 h 3799892"/>
              <a:gd name="connisteX25" fmla="*/ 1370330 w 1412557"/>
              <a:gd name="connsiteY25" fmla="*/ 2661496 h 3799892"/>
              <a:gd name="connisteX26" fmla="*/ 1370330 w 1412557"/>
              <a:gd name="connsiteY26" fmla="*/ 2582121 h 3799892"/>
              <a:gd name="connisteX27" fmla="*/ 1379855 w 1412557"/>
              <a:gd name="connsiteY27" fmla="*/ 2512906 h 3799892"/>
              <a:gd name="connisteX28" fmla="*/ 1400175 w 1412557"/>
              <a:gd name="connsiteY28" fmla="*/ 2433531 h 3799892"/>
              <a:gd name="connisteX29" fmla="*/ 1400175 w 1412557"/>
              <a:gd name="connsiteY29" fmla="*/ 2363681 h 3799892"/>
              <a:gd name="connisteX30" fmla="*/ 1400175 w 1412557"/>
              <a:gd name="connsiteY30" fmla="*/ 2284306 h 3799892"/>
              <a:gd name="connisteX31" fmla="*/ 1379855 w 1412557"/>
              <a:gd name="connsiteY31" fmla="*/ 2204931 h 3799892"/>
              <a:gd name="connisteX32" fmla="*/ 1370330 w 1412557"/>
              <a:gd name="connsiteY32" fmla="*/ 2125556 h 3799892"/>
              <a:gd name="connisteX33" fmla="*/ 1360170 w 1412557"/>
              <a:gd name="connsiteY33" fmla="*/ 2046181 h 3799892"/>
              <a:gd name="connisteX34" fmla="*/ 1360170 w 1412557"/>
              <a:gd name="connsiteY34" fmla="*/ 1936961 h 3799892"/>
              <a:gd name="connisteX35" fmla="*/ 1350010 w 1412557"/>
              <a:gd name="connsiteY35" fmla="*/ 1827741 h 3799892"/>
              <a:gd name="connisteX36" fmla="*/ 1350010 w 1412557"/>
              <a:gd name="connsiteY36" fmla="*/ 1718521 h 3799892"/>
              <a:gd name="connisteX37" fmla="*/ 1350010 w 1412557"/>
              <a:gd name="connsiteY37" fmla="*/ 1619461 h 3799892"/>
              <a:gd name="connisteX38" fmla="*/ 1340485 w 1412557"/>
              <a:gd name="connsiteY38" fmla="*/ 1549611 h 3799892"/>
              <a:gd name="connisteX39" fmla="*/ 1340485 w 1412557"/>
              <a:gd name="connsiteY39" fmla="*/ 1470236 h 3799892"/>
              <a:gd name="connisteX40" fmla="*/ 1350010 w 1412557"/>
              <a:gd name="connsiteY40" fmla="*/ 1380701 h 3799892"/>
              <a:gd name="connisteX41" fmla="*/ 1379855 w 1412557"/>
              <a:gd name="connsiteY41" fmla="*/ 1291801 h 3799892"/>
              <a:gd name="connisteX42" fmla="*/ 1390015 w 1412557"/>
              <a:gd name="connsiteY42" fmla="*/ 1192106 h 3799892"/>
              <a:gd name="connisteX43" fmla="*/ 1390015 w 1412557"/>
              <a:gd name="connsiteY43" fmla="*/ 1103206 h 3799892"/>
              <a:gd name="connisteX44" fmla="*/ 1390015 w 1412557"/>
              <a:gd name="connsiteY44" fmla="*/ 1033356 h 3799892"/>
              <a:gd name="connisteX45" fmla="*/ 1390015 w 1412557"/>
              <a:gd name="connsiteY45" fmla="*/ 934296 h 3799892"/>
              <a:gd name="connisteX46" fmla="*/ 1409700 w 1412557"/>
              <a:gd name="connsiteY46" fmla="*/ 834601 h 3799892"/>
              <a:gd name="connisteX47" fmla="*/ 1409700 w 1412557"/>
              <a:gd name="connsiteY47" fmla="*/ 765386 h 3799892"/>
              <a:gd name="connisteX48" fmla="*/ 1390015 w 1412557"/>
              <a:gd name="connsiteY48" fmla="*/ 686011 h 3799892"/>
              <a:gd name="connisteX49" fmla="*/ 1370330 w 1412557"/>
              <a:gd name="connsiteY49" fmla="*/ 606636 h 3799892"/>
              <a:gd name="connisteX50" fmla="*/ 1360170 w 1412557"/>
              <a:gd name="connsiteY50" fmla="*/ 536786 h 3799892"/>
              <a:gd name="connisteX51" fmla="*/ 1340485 w 1412557"/>
              <a:gd name="connsiteY51" fmla="*/ 457411 h 3799892"/>
              <a:gd name="connisteX52" fmla="*/ 1290955 w 1412557"/>
              <a:gd name="connsiteY52" fmla="*/ 378036 h 3799892"/>
              <a:gd name="connisteX53" fmla="*/ 1250950 w 1412557"/>
              <a:gd name="connsiteY53" fmla="*/ 308821 h 3799892"/>
              <a:gd name="connisteX54" fmla="*/ 1211580 w 1412557"/>
              <a:gd name="connsiteY54" fmla="*/ 229446 h 3799892"/>
              <a:gd name="connisteX55" fmla="*/ 1132205 w 1412557"/>
              <a:gd name="connsiteY55" fmla="*/ 139911 h 3799892"/>
              <a:gd name="connisteX56" fmla="*/ 1062355 w 1412557"/>
              <a:gd name="connsiteY56" fmla="*/ 90381 h 3799892"/>
              <a:gd name="connisteX57" fmla="*/ 982980 w 1412557"/>
              <a:gd name="connsiteY57" fmla="*/ 40851 h 3799892"/>
              <a:gd name="connisteX58" fmla="*/ 903605 w 1412557"/>
              <a:gd name="connsiteY58" fmla="*/ 11006 h 3799892"/>
              <a:gd name="connisteX59" fmla="*/ 833755 w 1412557"/>
              <a:gd name="connsiteY59" fmla="*/ 846 h 3799892"/>
              <a:gd name="connisteX60" fmla="*/ 754380 w 1412557"/>
              <a:gd name="connsiteY60" fmla="*/ 846 h 3799892"/>
              <a:gd name="connisteX61" fmla="*/ 675005 w 1412557"/>
              <a:gd name="connsiteY61" fmla="*/ 846 h 3799892"/>
              <a:gd name="connisteX62" fmla="*/ 595630 w 1412557"/>
              <a:gd name="connsiteY62" fmla="*/ 11006 h 3799892"/>
              <a:gd name="connisteX63" fmla="*/ 506730 w 1412557"/>
              <a:gd name="connsiteY63" fmla="*/ 30691 h 3799892"/>
              <a:gd name="connisteX64" fmla="*/ 436880 w 1412557"/>
              <a:gd name="connsiteY64" fmla="*/ 50376 h 3799892"/>
              <a:gd name="connisteX65" fmla="*/ 357505 w 1412557"/>
              <a:gd name="connsiteY65" fmla="*/ 70061 h 3799892"/>
              <a:gd name="connisteX66" fmla="*/ 288290 w 1412557"/>
              <a:gd name="connsiteY66" fmla="*/ 90381 h 3799892"/>
              <a:gd name="connisteX67" fmla="*/ 218440 w 1412557"/>
              <a:gd name="connsiteY67" fmla="*/ 99906 h 3799892"/>
              <a:gd name="connisteX68" fmla="*/ 149225 w 1412557"/>
              <a:gd name="connsiteY68" fmla="*/ 150071 h 3799892"/>
              <a:gd name="connisteX69" fmla="*/ 79375 w 1412557"/>
              <a:gd name="connsiteY69" fmla="*/ 199601 h 3799892"/>
              <a:gd name="connisteX70" fmla="*/ 40005 w 1412557"/>
              <a:gd name="connsiteY70" fmla="*/ 288501 h 3799892"/>
              <a:gd name="connisteX71" fmla="*/ 0 w 1412557"/>
              <a:gd name="connsiteY71" fmla="*/ 358351 h 379989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</a:cxnLst>
            <a:rect l="l" t="t" r="r" b="b"/>
            <a:pathLst>
              <a:path w="1412558" h="3799893">
                <a:moveTo>
                  <a:pt x="29845" y="3147907"/>
                </a:moveTo>
                <a:cubicBezTo>
                  <a:pt x="43180" y="3160607"/>
                  <a:pt x="81280" y="3189817"/>
                  <a:pt x="99060" y="3217757"/>
                </a:cubicBezTo>
                <a:cubicBezTo>
                  <a:pt x="116840" y="3245697"/>
                  <a:pt x="111125" y="3257127"/>
                  <a:pt x="119380" y="3286972"/>
                </a:cubicBezTo>
                <a:cubicBezTo>
                  <a:pt x="127635" y="3316817"/>
                  <a:pt x="133350" y="3336502"/>
                  <a:pt x="139065" y="3366347"/>
                </a:cubicBezTo>
                <a:cubicBezTo>
                  <a:pt x="144780" y="3396192"/>
                  <a:pt x="140970" y="3406352"/>
                  <a:pt x="149225" y="3436197"/>
                </a:cubicBezTo>
                <a:cubicBezTo>
                  <a:pt x="157480" y="3466042"/>
                  <a:pt x="168910" y="3485727"/>
                  <a:pt x="179070" y="3515572"/>
                </a:cubicBezTo>
                <a:cubicBezTo>
                  <a:pt x="189230" y="3545417"/>
                  <a:pt x="186690" y="3551132"/>
                  <a:pt x="198755" y="3584787"/>
                </a:cubicBezTo>
                <a:cubicBezTo>
                  <a:pt x="210820" y="3618442"/>
                  <a:pt x="216535" y="3650827"/>
                  <a:pt x="238125" y="3684482"/>
                </a:cubicBezTo>
                <a:cubicBezTo>
                  <a:pt x="259715" y="3718137"/>
                  <a:pt x="276225" y="3732107"/>
                  <a:pt x="307975" y="3753697"/>
                </a:cubicBezTo>
                <a:cubicBezTo>
                  <a:pt x="339725" y="3775287"/>
                  <a:pt x="365760" y="3785447"/>
                  <a:pt x="397510" y="3793702"/>
                </a:cubicBezTo>
                <a:cubicBezTo>
                  <a:pt x="429260" y="3801957"/>
                  <a:pt x="434975" y="3801957"/>
                  <a:pt x="466725" y="3793702"/>
                </a:cubicBezTo>
                <a:cubicBezTo>
                  <a:pt x="498475" y="3785447"/>
                  <a:pt x="522605" y="3769572"/>
                  <a:pt x="556260" y="3753697"/>
                </a:cubicBezTo>
                <a:cubicBezTo>
                  <a:pt x="589915" y="3737822"/>
                  <a:pt x="607695" y="3735917"/>
                  <a:pt x="635635" y="3714327"/>
                </a:cubicBezTo>
                <a:cubicBezTo>
                  <a:pt x="663575" y="3692737"/>
                  <a:pt x="669290" y="3668607"/>
                  <a:pt x="695325" y="3644477"/>
                </a:cubicBezTo>
                <a:cubicBezTo>
                  <a:pt x="721360" y="3620347"/>
                  <a:pt x="727075" y="3634952"/>
                  <a:pt x="764540" y="3594947"/>
                </a:cubicBezTo>
                <a:cubicBezTo>
                  <a:pt x="802005" y="3554942"/>
                  <a:pt x="843915" y="3485727"/>
                  <a:pt x="883920" y="3445722"/>
                </a:cubicBezTo>
                <a:cubicBezTo>
                  <a:pt x="923925" y="3405717"/>
                  <a:pt x="935355" y="3419687"/>
                  <a:pt x="963295" y="3396192"/>
                </a:cubicBezTo>
                <a:cubicBezTo>
                  <a:pt x="991235" y="3372697"/>
                  <a:pt x="1001395" y="3354917"/>
                  <a:pt x="1022985" y="3326977"/>
                </a:cubicBezTo>
                <a:cubicBezTo>
                  <a:pt x="1044575" y="3299037"/>
                  <a:pt x="1052830" y="3285067"/>
                  <a:pt x="1072515" y="3257127"/>
                </a:cubicBezTo>
                <a:cubicBezTo>
                  <a:pt x="1092200" y="3229187"/>
                  <a:pt x="1102360" y="3217757"/>
                  <a:pt x="1122045" y="3187912"/>
                </a:cubicBezTo>
                <a:cubicBezTo>
                  <a:pt x="1141730" y="3158067"/>
                  <a:pt x="1141730" y="3152352"/>
                  <a:pt x="1171575" y="3108537"/>
                </a:cubicBezTo>
                <a:cubicBezTo>
                  <a:pt x="1201420" y="3064722"/>
                  <a:pt x="1244600" y="3015192"/>
                  <a:pt x="1270635" y="2969472"/>
                </a:cubicBezTo>
                <a:cubicBezTo>
                  <a:pt x="1296670" y="2923752"/>
                  <a:pt x="1288415" y="2913592"/>
                  <a:pt x="1300480" y="2879937"/>
                </a:cubicBezTo>
                <a:cubicBezTo>
                  <a:pt x="1312545" y="2846282"/>
                  <a:pt x="1320165" y="2830407"/>
                  <a:pt x="1330325" y="2800562"/>
                </a:cubicBezTo>
                <a:cubicBezTo>
                  <a:pt x="1340485" y="2770717"/>
                  <a:pt x="1341755" y="2759287"/>
                  <a:pt x="1350010" y="2731347"/>
                </a:cubicBezTo>
                <a:cubicBezTo>
                  <a:pt x="1358265" y="2703407"/>
                  <a:pt x="1366520" y="2691342"/>
                  <a:pt x="1370330" y="2661497"/>
                </a:cubicBezTo>
                <a:cubicBezTo>
                  <a:pt x="1374140" y="2631652"/>
                  <a:pt x="1368425" y="2611967"/>
                  <a:pt x="1370330" y="2582122"/>
                </a:cubicBezTo>
                <a:cubicBezTo>
                  <a:pt x="1372235" y="2552277"/>
                  <a:pt x="1374140" y="2542752"/>
                  <a:pt x="1379855" y="2512907"/>
                </a:cubicBezTo>
                <a:cubicBezTo>
                  <a:pt x="1385570" y="2483062"/>
                  <a:pt x="1396365" y="2463377"/>
                  <a:pt x="1400175" y="2433532"/>
                </a:cubicBezTo>
                <a:cubicBezTo>
                  <a:pt x="1403985" y="2403687"/>
                  <a:pt x="1400175" y="2393527"/>
                  <a:pt x="1400175" y="2363682"/>
                </a:cubicBezTo>
                <a:cubicBezTo>
                  <a:pt x="1400175" y="2333837"/>
                  <a:pt x="1403985" y="2316057"/>
                  <a:pt x="1400175" y="2284307"/>
                </a:cubicBezTo>
                <a:cubicBezTo>
                  <a:pt x="1396365" y="2252557"/>
                  <a:pt x="1385570" y="2236682"/>
                  <a:pt x="1379855" y="2204932"/>
                </a:cubicBezTo>
                <a:cubicBezTo>
                  <a:pt x="1374140" y="2173182"/>
                  <a:pt x="1374140" y="2157307"/>
                  <a:pt x="1370330" y="2125557"/>
                </a:cubicBezTo>
                <a:cubicBezTo>
                  <a:pt x="1366520" y="2093807"/>
                  <a:pt x="1362075" y="2083647"/>
                  <a:pt x="1360170" y="2046182"/>
                </a:cubicBezTo>
                <a:cubicBezTo>
                  <a:pt x="1358265" y="2008717"/>
                  <a:pt x="1362075" y="1980777"/>
                  <a:pt x="1360170" y="1936962"/>
                </a:cubicBezTo>
                <a:cubicBezTo>
                  <a:pt x="1358265" y="1893147"/>
                  <a:pt x="1351915" y="1871557"/>
                  <a:pt x="1350010" y="1827742"/>
                </a:cubicBezTo>
                <a:cubicBezTo>
                  <a:pt x="1348105" y="1783927"/>
                  <a:pt x="1350010" y="1760432"/>
                  <a:pt x="1350010" y="1718522"/>
                </a:cubicBezTo>
                <a:cubicBezTo>
                  <a:pt x="1350010" y="1676612"/>
                  <a:pt x="1351915" y="1653117"/>
                  <a:pt x="1350010" y="1619462"/>
                </a:cubicBezTo>
                <a:cubicBezTo>
                  <a:pt x="1348105" y="1585807"/>
                  <a:pt x="1342390" y="1579457"/>
                  <a:pt x="1340485" y="1549612"/>
                </a:cubicBezTo>
                <a:cubicBezTo>
                  <a:pt x="1338580" y="1519767"/>
                  <a:pt x="1338580" y="1503892"/>
                  <a:pt x="1340485" y="1470237"/>
                </a:cubicBezTo>
                <a:cubicBezTo>
                  <a:pt x="1342390" y="1436582"/>
                  <a:pt x="1342390" y="1416262"/>
                  <a:pt x="1350010" y="1380702"/>
                </a:cubicBezTo>
                <a:cubicBezTo>
                  <a:pt x="1357630" y="1345142"/>
                  <a:pt x="1371600" y="1329267"/>
                  <a:pt x="1379855" y="1291802"/>
                </a:cubicBezTo>
                <a:cubicBezTo>
                  <a:pt x="1388110" y="1254337"/>
                  <a:pt x="1388110" y="1229572"/>
                  <a:pt x="1390015" y="1192107"/>
                </a:cubicBezTo>
                <a:cubicBezTo>
                  <a:pt x="1391920" y="1154642"/>
                  <a:pt x="1390015" y="1134957"/>
                  <a:pt x="1390015" y="1103207"/>
                </a:cubicBezTo>
                <a:cubicBezTo>
                  <a:pt x="1390015" y="1071457"/>
                  <a:pt x="1390015" y="1067012"/>
                  <a:pt x="1390015" y="1033357"/>
                </a:cubicBezTo>
                <a:cubicBezTo>
                  <a:pt x="1390015" y="999702"/>
                  <a:pt x="1386205" y="974302"/>
                  <a:pt x="1390015" y="934297"/>
                </a:cubicBezTo>
                <a:cubicBezTo>
                  <a:pt x="1393825" y="894292"/>
                  <a:pt x="1405890" y="868257"/>
                  <a:pt x="1409700" y="834602"/>
                </a:cubicBezTo>
                <a:cubicBezTo>
                  <a:pt x="1413510" y="800947"/>
                  <a:pt x="1413510" y="795232"/>
                  <a:pt x="1409700" y="765387"/>
                </a:cubicBezTo>
                <a:cubicBezTo>
                  <a:pt x="1405890" y="735542"/>
                  <a:pt x="1397635" y="717762"/>
                  <a:pt x="1390015" y="686012"/>
                </a:cubicBezTo>
                <a:cubicBezTo>
                  <a:pt x="1382395" y="654262"/>
                  <a:pt x="1376045" y="636482"/>
                  <a:pt x="1370330" y="606637"/>
                </a:cubicBezTo>
                <a:cubicBezTo>
                  <a:pt x="1364615" y="576792"/>
                  <a:pt x="1365885" y="566632"/>
                  <a:pt x="1360170" y="536787"/>
                </a:cubicBezTo>
                <a:cubicBezTo>
                  <a:pt x="1354455" y="506942"/>
                  <a:pt x="1354455" y="489162"/>
                  <a:pt x="1340485" y="457412"/>
                </a:cubicBezTo>
                <a:cubicBezTo>
                  <a:pt x="1326515" y="425662"/>
                  <a:pt x="1308735" y="407882"/>
                  <a:pt x="1290955" y="378037"/>
                </a:cubicBezTo>
                <a:cubicBezTo>
                  <a:pt x="1273175" y="348192"/>
                  <a:pt x="1266825" y="338667"/>
                  <a:pt x="1250950" y="308822"/>
                </a:cubicBezTo>
                <a:cubicBezTo>
                  <a:pt x="1235075" y="278977"/>
                  <a:pt x="1235075" y="263102"/>
                  <a:pt x="1211580" y="229447"/>
                </a:cubicBezTo>
                <a:cubicBezTo>
                  <a:pt x="1188085" y="195792"/>
                  <a:pt x="1162050" y="167852"/>
                  <a:pt x="1132205" y="139912"/>
                </a:cubicBezTo>
                <a:cubicBezTo>
                  <a:pt x="1102360" y="111972"/>
                  <a:pt x="1092200" y="110067"/>
                  <a:pt x="1062355" y="90382"/>
                </a:cubicBezTo>
                <a:cubicBezTo>
                  <a:pt x="1032510" y="70697"/>
                  <a:pt x="1014730" y="56727"/>
                  <a:pt x="982980" y="40852"/>
                </a:cubicBezTo>
                <a:cubicBezTo>
                  <a:pt x="951230" y="24977"/>
                  <a:pt x="933450" y="19262"/>
                  <a:pt x="903605" y="11007"/>
                </a:cubicBezTo>
                <a:cubicBezTo>
                  <a:pt x="873760" y="2752"/>
                  <a:pt x="863600" y="2752"/>
                  <a:pt x="833755" y="847"/>
                </a:cubicBezTo>
                <a:cubicBezTo>
                  <a:pt x="803910" y="-1058"/>
                  <a:pt x="786130" y="847"/>
                  <a:pt x="754380" y="847"/>
                </a:cubicBezTo>
                <a:cubicBezTo>
                  <a:pt x="722630" y="847"/>
                  <a:pt x="706755" y="-1058"/>
                  <a:pt x="675005" y="847"/>
                </a:cubicBezTo>
                <a:cubicBezTo>
                  <a:pt x="643255" y="2752"/>
                  <a:pt x="629285" y="5292"/>
                  <a:pt x="595630" y="11007"/>
                </a:cubicBezTo>
                <a:cubicBezTo>
                  <a:pt x="561975" y="16722"/>
                  <a:pt x="538480" y="23072"/>
                  <a:pt x="506730" y="30692"/>
                </a:cubicBezTo>
                <a:cubicBezTo>
                  <a:pt x="474980" y="38312"/>
                  <a:pt x="466725" y="42757"/>
                  <a:pt x="436880" y="50377"/>
                </a:cubicBezTo>
                <a:cubicBezTo>
                  <a:pt x="407035" y="57997"/>
                  <a:pt x="387350" y="61807"/>
                  <a:pt x="357505" y="70062"/>
                </a:cubicBezTo>
                <a:cubicBezTo>
                  <a:pt x="327660" y="78317"/>
                  <a:pt x="316230" y="84667"/>
                  <a:pt x="288290" y="90382"/>
                </a:cubicBezTo>
                <a:cubicBezTo>
                  <a:pt x="260350" y="96097"/>
                  <a:pt x="246380" y="87842"/>
                  <a:pt x="218440" y="99907"/>
                </a:cubicBezTo>
                <a:cubicBezTo>
                  <a:pt x="190500" y="111972"/>
                  <a:pt x="177165" y="130387"/>
                  <a:pt x="149225" y="150072"/>
                </a:cubicBezTo>
                <a:cubicBezTo>
                  <a:pt x="121285" y="169757"/>
                  <a:pt x="100965" y="171662"/>
                  <a:pt x="79375" y="199602"/>
                </a:cubicBezTo>
                <a:cubicBezTo>
                  <a:pt x="57785" y="227542"/>
                  <a:pt x="55880" y="256752"/>
                  <a:pt x="40005" y="288502"/>
                </a:cubicBezTo>
                <a:cubicBezTo>
                  <a:pt x="24130" y="320252"/>
                  <a:pt x="6985" y="346287"/>
                  <a:pt x="0" y="35835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RRT规划路径抓小球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60880" y="1150620"/>
            <a:ext cx="8270875" cy="5230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+mn-lt"/>
                <a:ea typeface="+mn-ea"/>
                <a:sym typeface="+mn-lt"/>
              </a:rPr>
              <a:t>RRT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路径规划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算法</a:t>
            </a:r>
            <a:endParaRPr lang="zh-CN" altLang="en-US" b="0" dirty="0">
              <a:latin typeface="+mn-lt"/>
              <a:ea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4880" y="2260600"/>
            <a:ext cx="1846580" cy="42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3683000" y="468630"/>
            <a:ext cx="1881505" cy="10020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初始化 RRT：</a:t>
            </a:r>
            <a:endParaRPr lang="zh-CN" altLang="en-US" sz="1200" dirty="0"/>
          </a:p>
          <a:p>
            <a:pPr algn="ctr"/>
            <a:r>
              <a:rPr lang="zh-CN" altLang="en-US" sz="1200" dirty="0"/>
              <a:t>1. 设置最大迭代次数 </a:t>
            </a:r>
            <a:endParaRPr lang="zh-CN" altLang="en-US" sz="1200" dirty="0"/>
          </a:p>
          <a:p>
            <a:pPr algn="ctr"/>
            <a:r>
              <a:rPr lang="zh-CN" altLang="en-US" sz="1200" dirty="0"/>
              <a:t> 2. 定义步长/目标阈值 </a:t>
            </a:r>
            <a:endParaRPr lang="zh-CN" altLang="en-US" sz="1200" dirty="0"/>
          </a:p>
          <a:p>
            <a:pPr algn="ctr"/>
            <a:r>
              <a:rPr lang="zh-CN" altLang="en-US" sz="1200" dirty="0"/>
              <a:t> </a:t>
            </a:r>
            <a:r>
              <a:rPr lang="en-US" altLang="zh-CN" sz="1200" dirty="0"/>
              <a:t>  </a:t>
            </a:r>
            <a:r>
              <a:rPr lang="zh-CN" altLang="en-US" sz="1200" dirty="0"/>
              <a:t>3. 创建根节点（起点）</a:t>
            </a:r>
            <a:endParaRPr lang="zh-CN" altLang="en-US" sz="1200" dirty="0"/>
          </a:p>
        </p:txBody>
      </p:sp>
      <p:sp>
        <p:nvSpPr>
          <p:cNvPr id="7" name="矩形: 圆角 35"/>
          <p:cNvSpPr/>
          <p:nvPr/>
        </p:nvSpPr>
        <p:spPr>
          <a:xfrm>
            <a:off x="3945990" y="1659984"/>
            <a:ext cx="1355835" cy="536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000" dirty="0"/>
              <a:t>生成随机采样点</a:t>
            </a:r>
            <a:endParaRPr sz="1000" dirty="0"/>
          </a:p>
        </p:txBody>
      </p:sp>
      <p:sp>
        <p:nvSpPr>
          <p:cNvPr id="15" name="矩形: 圆角 35"/>
          <p:cNvSpPr/>
          <p:nvPr/>
        </p:nvSpPr>
        <p:spPr>
          <a:xfrm>
            <a:off x="3945990" y="2388329"/>
            <a:ext cx="1355835" cy="536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000" dirty="0"/>
              <a:t>寻找树中最近节点</a:t>
            </a:r>
            <a:endParaRPr sz="1000" dirty="0"/>
          </a:p>
        </p:txBody>
      </p:sp>
      <p:sp>
        <p:nvSpPr>
          <p:cNvPr id="18" name="矩形: 圆角 35"/>
          <p:cNvSpPr/>
          <p:nvPr/>
        </p:nvSpPr>
        <p:spPr>
          <a:xfrm>
            <a:off x="3945990" y="3140804"/>
            <a:ext cx="1355835" cy="536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000" dirty="0"/>
              <a:t> 计算新节点方向</a:t>
            </a:r>
            <a:endParaRPr sz="1000" dirty="0"/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4615500" y="1470426"/>
            <a:ext cx="6985" cy="2057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4608515" y="2179721"/>
            <a:ext cx="6985" cy="2057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4601530" y="2929656"/>
            <a:ext cx="6985" cy="2057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4594545" y="3682131"/>
            <a:ext cx="6985" cy="2057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35"/>
          <p:cNvSpPr/>
          <p:nvPr/>
        </p:nvSpPr>
        <p:spPr>
          <a:xfrm>
            <a:off x="3683000" y="3869055"/>
            <a:ext cx="1881505" cy="10020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碰撞检测：</a:t>
            </a:r>
            <a:endParaRPr lang="zh-CN" altLang="en-US" sz="1200" dirty="0"/>
          </a:p>
          <a:p>
            <a:pPr algn="ctr"/>
            <a:r>
              <a:rPr lang="zh-CN" altLang="en-US" sz="1200" dirty="0"/>
              <a:t>遍历所有障碍物小球</a:t>
            </a:r>
            <a:endParaRPr lang="zh-CN" altLang="en-US" sz="1200" dirty="0"/>
          </a:p>
          <a:p>
            <a:pPr algn="ctr"/>
            <a:r>
              <a:rPr lang="zh-CN" altLang="en-US" sz="1200" dirty="0"/>
              <a:t>计算线段-球心最短距离</a:t>
            </a:r>
            <a:endParaRPr lang="zh-CN" altLang="en-US" sz="1200" dirty="0"/>
          </a:p>
          <a:p>
            <a:pPr algn="ctr"/>
            <a:r>
              <a:rPr lang="zh-CN" altLang="en-US" sz="1200" dirty="0"/>
              <a:t>距离 &lt; 半径则碰撞</a:t>
            </a:r>
            <a:endParaRPr lang="zh-CN" altLang="en-US" sz="1200" dirty="0"/>
          </a:p>
        </p:txBody>
      </p:sp>
      <p:sp>
        <p:nvSpPr>
          <p:cNvPr id="43" name="流程图: 决策 42"/>
          <p:cNvSpPr/>
          <p:nvPr/>
        </p:nvSpPr>
        <p:spPr>
          <a:xfrm>
            <a:off x="3890645" y="5062855"/>
            <a:ext cx="1410970" cy="619125"/>
          </a:xfrm>
          <a:prstGeom prst="flowChartDecis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 dirty="0">
                <a:sym typeface="+mn-ea"/>
              </a:rPr>
              <a:t>是否碰撞</a:t>
            </a:r>
            <a:r>
              <a:rPr lang="zh-CN" sz="1200" dirty="0">
                <a:sym typeface="+mn-ea"/>
              </a:rPr>
              <a:t>障碍</a:t>
            </a:r>
            <a:endParaRPr lang="zh-CN" sz="1200" dirty="0">
              <a:sym typeface="+mn-ea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H="1">
            <a:off x="4587560" y="4851166"/>
            <a:ext cx="6985" cy="2057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4580575" y="5687461"/>
            <a:ext cx="6985" cy="2057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3" idx="1"/>
            <a:endCxn id="48" idx="3"/>
          </p:cNvCxnSpPr>
          <p:nvPr/>
        </p:nvCxnSpPr>
        <p:spPr>
          <a:xfrm flipH="1" flipV="1">
            <a:off x="3485835" y="5336306"/>
            <a:ext cx="404495" cy="36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39490" y="4949190"/>
            <a:ext cx="40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48" name="矩形: 圆角 35"/>
          <p:cNvSpPr/>
          <p:nvPr/>
        </p:nvSpPr>
        <p:spPr>
          <a:xfrm>
            <a:off x="2130525" y="5068029"/>
            <a:ext cx="1355835" cy="53677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dirty="0"/>
              <a:t>不要这个</a:t>
            </a:r>
            <a:r>
              <a:rPr lang="zh-CN" sz="1000" dirty="0"/>
              <a:t>节点</a:t>
            </a:r>
            <a:endParaRPr lang="zh-CN" sz="1000" dirty="0"/>
          </a:p>
        </p:txBody>
      </p:sp>
      <p:sp>
        <p:nvSpPr>
          <p:cNvPr id="49" name="文本框 48"/>
          <p:cNvSpPr txBox="1"/>
          <p:nvPr/>
        </p:nvSpPr>
        <p:spPr>
          <a:xfrm>
            <a:off x="4061460" y="5649595"/>
            <a:ext cx="40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50" name="矩形: 圆角 35"/>
          <p:cNvSpPr/>
          <p:nvPr/>
        </p:nvSpPr>
        <p:spPr>
          <a:xfrm>
            <a:off x="3890745" y="5899244"/>
            <a:ext cx="1355835" cy="536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000" dirty="0"/>
              <a:t>将新节点加入树</a:t>
            </a:r>
            <a:endParaRPr sz="1000" dirty="0"/>
          </a:p>
          <a:p>
            <a:pPr algn="ctr"/>
            <a:r>
              <a:rPr lang="zh-CN" sz="1000" dirty="0"/>
              <a:t>记录其</a:t>
            </a:r>
            <a:r>
              <a:rPr lang="zh-CN" sz="1000" dirty="0"/>
              <a:t>父节点</a:t>
            </a:r>
            <a:endParaRPr lang="zh-CN" sz="1000" dirty="0"/>
          </a:p>
        </p:txBody>
      </p:sp>
      <p:cxnSp>
        <p:nvCxnSpPr>
          <p:cNvPr id="51" name="曲线连接符 50"/>
          <p:cNvCxnSpPr/>
          <p:nvPr/>
        </p:nvCxnSpPr>
        <p:spPr>
          <a:xfrm flipV="1">
            <a:off x="5236845" y="5885815"/>
            <a:ext cx="1334770" cy="359410"/>
          </a:xfrm>
          <a:prstGeom prst="curvedConnector3">
            <a:avLst>
              <a:gd name="adj1" fmla="val 9990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矩形: 圆角 35"/>
          <p:cNvSpPr/>
          <p:nvPr/>
        </p:nvSpPr>
        <p:spPr>
          <a:xfrm>
            <a:off x="5774790" y="5349334"/>
            <a:ext cx="1355835" cy="536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dirty="0"/>
              <a:t>是否到达</a:t>
            </a:r>
            <a:r>
              <a:rPr lang="zh-CN" sz="1000" dirty="0"/>
              <a:t>目标</a:t>
            </a:r>
            <a:endParaRPr lang="zh-CN" sz="1000" dirty="0"/>
          </a:p>
        </p:txBody>
      </p:sp>
      <p:sp>
        <p:nvSpPr>
          <p:cNvPr id="61" name="流程图: 决策 60"/>
          <p:cNvSpPr/>
          <p:nvPr/>
        </p:nvSpPr>
        <p:spPr>
          <a:xfrm>
            <a:off x="5774690" y="4438015"/>
            <a:ext cx="1410970" cy="619125"/>
          </a:xfrm>
          <a:prstGeom prst="flowChartDecis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 dirty="0">
                <a:sym typeface="+mn-ea"/>
              </a:rPr>
              <a:t>迭代次数已</a:t>
            </a:r>
            <a:r>
              <a:rPr lang="zh-CN" sz="1200" dirty="0">
                <a:sym typeface="+mn-ea"/>
              </a:rPr>
              <a:t>满？</a:t>
            </a:r>
            <a:endParaRPr lang="zh-CN" sz="1200" dirty="0">
              <a:sym typeface="+mn-ea"/>
            </a:endParaRPr>
          </a:p>
        </p:txBody>
      </p:sp>
      <p:sp>
        <p:nvSpPr>
          <p:cNvPr id="65" name="矩形: 圆角 35"/>
          <p:cNvSpPr/>
          <p:nvPr/>
        </p:nvSpPr>
        <p:spPr>
          <a:xfrm>
            <a:off x="7395945" y="4520659"/>
            <a:ext cx="1355835" cy="536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dirty="0"/>
              <a:t>回溯节点</a:t>
            </a:r>
            <a:endParaRPr lang="zh-CN" sz="1000" dirty="0"/>
          </a:p>
          <a:p>
            <a:pPr algn="ctr"/>
            <a:r>
              <a:rPr lang="zh-CN" sz="1000" dirty="0"/>
              <a:t>输出路径</a:t>
            </a:r>
            <a:endParaRPr lang="zh-CN" sz="1000" dirty="0"/>
          </a:p>
        </p:txBody>
      </p:sp>
      <p:cxnSp>
        <p:nvCxnSpPr>
          <p:cNvPr id="67" name="直接箭头连接符 66"/>
          <p:cNvCxnSpPr/>
          <p:nvPr/>
        </p:nvCxnSpPr>
        <p:spPr>
          <a:xfrm flipV="1">
            <a:off x="6484305" y="5056906"/>
            <a:ext cx="635" cy="3314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1" idx="3"/>
          </p:cNvCxnSpPr>
          <p:nvPr/>
        </p:nvCxnSpPr>
        <p:spPr>
          <a:xfrm>
            <a:off x="7185345" y="4747661"/>
            <a:ext cx="221615" cy="177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7092950" y="4379595"/>
            <a:ext cx="40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cxnSp>
        <p:nvCxnSpPr>
          <p:cNvPr id="70" name="曲线连接符 69"/>
          <p:cNvCxnSpPr/>
          <p:nvPr/>
        </p:nvCxnSpPr>
        <p:spPr>
          <a:xfrm flipV="1">
            <a:off x="6817995" y="5062855"/>
            <a:ext cx="1334770" cy="359410"/>
          </a:xfrm>
          <a:prstGeom prst="curvedConnector3">
            <a:avLst>
              <a:gd name="adj1" fmla="val 9990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7603490" y="5336540"/>
            <a:ext cx="40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483985" y="5053965"/>
            <a:ext cx="40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6483985" y="4222115"/>
            <a:ext cx="40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cxnSp>
        <p:nvCxnSpPr>
          <p:cNvPr id="78" name="曲线连接符 77"/>
          <p:cNvCxnSpPr/>
          <p:nvPr/>
        </p:nvCxnSpPr>
        <p:spPr>
          <a:xfrm rot="16200000">
            <a:off x="5763895" y="3235325"/>
            <a:ext cx="1889760" cy="450850"/>
          </a:xfrm>
          <a:prstGeom prst="curvedConnector3">
            <a:avLst>
              <a:gd name="adj1" fmla="val 897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曲线连接符 79"/>
          <p:cNvCxnSpPr/>
          <p:nvPr/>
        </p:nvCxnSpPr>
        <p:spPr>
          <a:xfrm rot="10800000">
            <a:off x="4622800" y="1535430"/>
            <a:ext cx="2311400" cy="1107440"/>
          </a:xfrm>
          <a:prstGeom prst="curvedConnector3">
            <a:avLst>
              <a:gd name="adj1" fmla="val -3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+mn-lt"/>
                <a:ea typeface="+mn-ea"/>
                <a:sym typeface="+mn-lt"/>
              </a:rPr>
              <a:t>RRT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路径规划不足之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处</a:t>
            </a:r>
            <a:endParaRPr lang="zh-CN" altLang="en-US" b="0" dirty="0">
              <a:latin typeface="+mn-lt"/>
              <a:ea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90185" y="1973580"/>
            <a:ext cx="1412875" cy="3799840"/>
          </a:xfrm>
          <a:custGeom>
            <a:avLst/>
            <a:gdLst>
              <a:gd name="connisteX0" fmla="*/ 29845 w 1412557"/>
              <a:gd name="connsiteY0" fmla="*/ 3147906 h 3799892"/>
              <a:gd name="connisteX1" fmla="*/ 99060 w 1412557"/>
              <a:gd name="connsiteY1" fmla="*/ 3217756 h 3799892"/>
              <a:gd name="connisteX2" fmla="*/ 119380 w 1412557"/>
              <a:gd name="connsiteY2" fmla="*/ 3286971 h 3799892"/>
              <a:gd name="connisteX3" fmla="*/ 139065 w 1412557"/>
              <a:gd name="connsiteY3" fmla="*/ 3366346 h 3799892"/>
              <a:gd name="connisteX4" fmla="*/ 149225 w 1412557"/>
              <a:gd name="connsiteY4" fmla="*/ 3436196 h 3799892"/>
              <a:gd name="connisteX5" fmla="*/ 179070 w 1412557"/>
              <a:gd name="connsiteY5" fmla="*/ 3515571 h 3799892"/>
              <a:gd name="connisteX6" fmla="*/ 198755 w 1412557"/>
              <a:gd name="connsiteY6" fmla="*/ 3584786 h 3799892"/>
              <a:gd name="connisteX7" fmla="*/ 238125 w 1412557"/>
              <a:gd name="connsiteY7" fmla="*/ 3684481 h 3799892"/>
              <a:gd name="connisteX8" fmla="*/ 307975 w 1412557"/>
              <a:gd name="connsiteY8" fmla="*/ 3753696 h 3799892"/>
              <a:gd name="connisteX9" fmla="*/ 397510 w 1412557"/>
              <a:gd name="connsiteY9" fmla="*/ 3793701 h 3799892"/>
              <a:gd name="connisteX10" fmla="*/ 466725 w 1412557"/>
              <a:gd name="connsiteY10" fmla="*/ 3793701 h 3799892"/>
              <a:gd name="connisteX11" fmla="*/ 556260 w 1412557"/>
              <a:gd name="connsiteY11" fmla="*/ 3753696 h 3799892"/>
              <a:gd name="connisteX12" fmla="*/ 635635 w 1412557"/>
              <a:gd name="connsiteY12" fmla="*/ 3714326 h 3799892"/>
              <a:gd name="connisteX13" fmla="*/ 695325 w 1412557"/>
              <a:gd name="connsiteY13" fmla="*/ 3644476 h 3799892"/>
              <a:gd name="connisteX14" fmla="*/ 764540 w 1412557"/>
              <a:gd name="connsiteY14" fmla="*/ 3594946 h 3799892"/>
              <a:gd name="connisteX15" fmla="*/ 883920 w 1412557"/>
              <a:gd name="connsiteY15" fmla="*/ 3445721 h 3799892"/>
              <a:gd name="connisteX16" fmla="*/ 963295 w 1412557"/>
              <a:gd name="connsiteY16" fmla="*/ 3396191 h 3799892"/>
              <a:gd name="connisteX17" fmla="*/ 1022985 w 1412557"/>
              <a:gd name="connsiteY17" fmla="*/ 3326976 h 3799892"/>
              <a:gd name="connisteX18" fmla="*/ 1072515 w 1412557"/>
              <a:gd name="connsiteY18" fmla="*/ 3257126 h 3799892"/>
              <a:gd name="connisteX19" fmla="*/ 1122045 w 1412557"/>
              <a:gd name="connsiteY19" fmla="*/ 3187911 h 3799892"/>
              <a:gd name="connisteX20" fmla="*/ 1171575 w 1412557"/>
              <a:gd name="connsiteY20" fmla="*/ 3108536 h 3799892"/>
              <a:gd name="connisteX21" fmla="*/ 1270635 w 1412557"/>
              <a:gd name="connsiteY21" fmla="*/ 2969471 h 3799892"/>
              <a:gd name="connisteX22" fmla="*/ 1300480 w 1412557"/>
              <a:gd name="connsiteY22" fmla="*/ 2879936 h 3799892"/>
              <a:gd name="connisteX23" fmla="*/ 1330325 w 1412557"/>
              <a:gd name="connsiteY23" fmla="*/ 2800561 h 3799892"/>
              <a:gd name="connisteX24" fmla="*/ 1350010 w 1412557"/>
              <a:gd name="connsiteY24" fmla="*/ 2731346 h 3799892"/>
              <a:gd name="connisteX25" fmla="*/ 1370330 w 1412557"/>
              <a:gd name="connsiteY25" fmla="*/ 2661496 h 3799892"/>
              <a:gd name="connisteX26" fmla="*/ 1370330 w 1412557"/>
              <a:gd name="connsiteY26" fmla="*/ 2582121 h 3799892"/>
              <a:gd name="connisteX27" fmla="*/ 1379855 w 1412557"/>
              <a:gd name="connsiteY27" fmla="*/ 2512906 h 3799892"/>
              <a:gd name="connisteX28" fmla="*/ 1400175 w 1412557"/>
              <a:gd name="connsiteY28" fmla="*/ 2433531 h 3799892"/>
              <a:gd name="connisteX29" fmla="*/ 1400175 w 1412557"/>
              <a:gd name="connsiteY29" fmla="*/ 2363681 h 3799892"/>
              <a:gd name="connisteX30" fmla="*/ 1400175 w 1412557"/>
              <a:gd name="connsiteY30" fmla="*/ 2284306 h 3799892"/>
              <a:gd name="connisteX31" fmla="*/ 1379855 w 1412557"/>
              <a:gd name="connsiteY31" fmla="*/ 2204931 h 3799892"/>
              <a:gd name="connisteX32" fmla="*/ 1370330 w 1412557"/>
              <a:gd name="connsiteY32" fmla="*/ 2125556 h 3799892"/>
              <a:gd name="connisteX33" fmla="*/ 1360170 w 1412557"/>
              <a:gd name="connsiteY33" fmla="*/ 2046181 h 3799892"/>
              <a:gd name="connisteX34" fmla="*/ 1360170 w 1412557"/>
              <a:gd name="connsiteY34" fmla="*/ 1936961 h 3799892"/>
              <a:gd name="connisteX35" fmla="*/ 1350010 w 1412557"/>
              <a:gd name="connsiteY35" fmla="*/ 1827741 h 3799892"/>
              <a:gd name="connisteX36" fmla="*/ 1350010 w 1412557"/>
              <a:gd name="connsiteY36" fmla="*/ 1718521 h 3799892"/>
              <a:gd name="connisteX37" fmla="*/ 1350010 w 1412557"/>
              <a:gd name="connsiteY37" fmla="*/ 1619461 h 3799892"/>
              <a:gd name="connisteX38" fmla="*/ 1340485 w 1412557"/>
              <a:gd name="connsiteY38" fmla="*/ 1549611 h 3799892"/>
              <a:gd name="connisteX39" fmla="*/ 1340485 w 1412557"/>
              <a:gd name="connsiteY39" fmla="*/ 1470236 h 3799892"/>
              <a:gd name="connisteX40" fmla="*/ 1350010 w 1412557"/>
              <a:gd name="connsiteY40" fmla="*/ 1380701 h 3799892"/>
              <a:gd name="connisteX41" fmla="*/ 1379855 w 1412557"/>
              <a:gd name="connsiteY41" fmla="*/ 1291801 h 3799892"/>
              <a:gd name="connisteX42" fmla="*/ 1390015 w 1412557"/>
              <a:gd name="connsiteY42" fmla="*/ 1192106 h 3799892"/>
              <a:gd name="connisteX43" fmla="*/ 1390015 w 1412557"/>
              <a:gd name="connsiteY43" fmla="*/ 1103206 h 3799892"/>
              <a:gd name="connisteX44" fmla="*/ 1390015 w 1412557"/>
              <a:gd name="connsiteY44" fmla="*/ 1033356 h 3799892"/>
              <a:gd name="connisteX45" fmla="*/ 1390015 w 1412557"/>
              <a:gd name="connsiteY45" fmla="*/ 934296 h 3799892"/>
              <a:gd name="connisteX46" fmla="*/ 1409700 w 1412557"/>
              <a:gd name="connsiteY46" fmla="*/ 834601 h 3799892"/>
              <a:gd name="connisteX47" fmla="*/ 1409700 w 1412557"/>
              <a:gd name="connsiteY47" fmla="*/ 765386 h 3799892"/>
              <a:gd name="connisteX48" fmla="*/ 1390015 w 1412557"/>
              <a:gd name="connsiteY48" fmla="*/ 686011 h 3799892"/>
              <a:gd name="connisteX49" fmla="*/ 1370330 w 1412557"/>
              <a:gd name="connsiteY49" fmla="*/ 606636 h 3799892"/>
              <a:gd name="connisteX50" fmla="*/ 1360170 w 1412557"/>
              <a:gd name="connsiteY50" fmla="*/ 536786 h 3799892"/>
              <a:gd name="connisteX51" fmla="*/ 1340485 w 1412557"/>
              <a:gd name="connsiteY51" fmla="*/ 457411 h 3799892"/>
              <a:gd name="connisteX52" fmla="*/ 1290955 w 1412557"/>
              <a:gd name="connsiteY52" fmla="*/ 378036 h 3799892"/>
              <a:gd name="connisteX53" fmla="*/ 1250950 w 1412557"/>
              <a:gd name="connsiteY53" fmla="*/ 308821 h 3799892"/>
              <a:gd name="connisteX54" fmla="*/ 1211580 w 1412557"/>
              <a:gd name="connsiteY54" fmla="*/ 229446 h 3799892"/>
              <a:gd name="connisteX55" fmla="*/ 1132205 w 1412557"/>
              <a:gd name="connsiteY55" fmla="*/ 139911 h 3799892"/>
              <a:gd name="connisteX56" fmla="*/ 1062355 w 1412557"/>
              <a:gd name="connsiteY56" fmla="*/ 90381 h 3799892"/>
              <a:gd name="connisteX57" fmla="*/ 982980 w 1412557"/>
              <a:gd name="connsiteY57" fmla="*/ 40851 h 3799892"/>
              <a:gd name="connisteX58" fmla="*/ 903605 w 1412557"/>
              <a:gd name="connsiteY58" fmla="*/ 11006 h 3799892"/>
              <a:gd name="connisteX59" fmla="*/ 833755 w 1412557"/>
              <a:gd name="connsiteY59" fmla="*/ 846 h 3799892"/>
              <a:gd name="connisteX60" fmla="*/ 754380 w 1412557"/>
              <a:gd name="connsiteY60" fmla="*/ 846 h 3799892"/>
              <a:gd name="connisteX61" fmla="*/ 675005 w 1412557"/>
              <a:gd name="connsiteY61" fmla="*/ 846 h 3799892"/>
              <a:gd name="connisteX62" fmla="*/ 595630 w 1412557"/>
              <a:gd name="connsiteY62" fmla="*/ 11006 h 3799892"/>
              <a:gd name="connisteX63" fmla="*/ 506730 w 1412557"/>
              <a:gd name="connsiteY63" fmla="*/ 30691 h 3799892"/>
              <a:gd name="connisteX64" fmla="*/ 436880 w 1412557"/>
              <a:gd name="connsiteY64" fmla="*/ 50376 h 3799892"/>
              <a:gd name="connisteX65" fmla="*/ 357505 w 1412557"/>
              <a:gd name="connsiteY65" fmla="*/ 70061 h 3799892"/>
              <a:gd name="connisteX66" fmla="*/ 288290 w 1412557"/>
              <a:gd name="connsiteY66" fmla="*/ 90381 h 3799892"/>
              <a:gd name="connisteX67" fmla="*/ 218440 w 1412557"/>
              <a:gd name="connsiteY67" fmla="*/ 99906 h 3799892"/>
              <a:gd name="connisteX68" fmla="*/ 149225 w 1412557"/>
              <a:gd name="connsiteY68" fmla="*/ 150071 h 3799892"/>
              <a:gd name="connisteX69" fmla="*/ 79375 w 1412557"/>
              <a:gd name="connsiteY69" fmla="*/ 199601 h 3799892"/>
              <a:gd name="connisteX70" fmla="*/ 40005 w 1412557"/>
              <a:gd name="connsiteY70" fmla="*/ 288501 h 3799892"/>
              <a:gd name="connisteX71" fmla="*/ 0 w 1412557"/>
              <a:gd name="connsiteY71" fmla="*/ 358351 h 379989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</a:cxnLst>
            <a:rect l="l" t="t" r="r" b="b"/>
            <a:pathLst>
              <a:path w="1412558" h="3799893">
                <a:moveTo>
                  <a:pt x="29845" y="3147907"/>
                </a:moveTo>
                <a:cubicBezTo>
                  <a:pt x="43180" y="3160607"/>
                  <a:pt x="81280" y="3189817"/>
                  <a:pt x="99060" y="3217757"/>
                </a:cubicBezTo>
                <a:cubicBezTo>
                  <a:pt x="116840" y="3245697"/>
                  <a:pt x="111125" y="3257127"/>
                  <a:pt x="119380" y="3286972"/>
                </a:cubicBezTo>
                <a:cubicBezTo>
                  <a:pt x="127635" y="3316817"/>
                  <a:pt x="133350" y="3336502"/>
                  <a:pt x="139065" y="3366347"/>
                </a:cubicBezTo>
                <a:cubicBezTo>
                  <a:pt x="144780" y="3396192"/>
                  <a:pt x="140970" y="3406352"/>
                  <a:pt x="149225" y="3436197"/>
                </a:cubicBezTo>
                <a:cubicBezTo>
                  <a:pt x="157480" y="3466042"/>
                  <a:pt x="168910" y="3485727"/>
                  <a:pt x="179070" y="3515572"/>
                </a:cubicBezTo>
                <a:cubicBezTo>
                  <a:pt x="189230" y="3545417"/>
                  <a:pt x="186690" y="3551132"/>
                  <a:pt x="198755" y="3584787"/>
                </a:cubicBezTo>
                <a:cubicBezTo>
                  <a:pt x="210820" y="3618442"/>
                  <a:pt x="216535" y="3650827"/>
                  <a:pt x="238125" y="3684482"/>
                </a:cubicBezTo>
                <a:cubicBezTo>
                  <a:pt x="259715" y="3718137"/>
                  <a:pt x="276225" y="3732107"/>
                  <a:pt x="307975" y="3753697"/>
                </a:cubicBezTo>
                <a:cubicBezTo>
                  <a:pt x="339725" y="3775287"/>
                  <a:pt x="365760" y="3785447"/>
                  <a:pt x="397510" y="3793702"/>
                </a:cubicBezTo>
                <a:cubicBezTo>
                  <a:pt x="429260" y="3801957"/>
                  <a:pt x="434975" y="3801957"/>
                  <a:pt x="466725" y="3793702"/>
                </a:cubicBezTo>
                <a:cubicBezTo>
                  <a:pt x="498475" y="3785447"/>
                  <a:pt x="522605" y="3769572"/>
                  <a:pt x="556260" y="3753697"/>
                </a:cubicBezTo>
                <a:cubicBezTo>
                  <a:pt x="589915" y="3737822"/>
                  <a:pt x="607695" y="3735917"/>
                  <a:pt x="635635" y="3714327"/>
                </a:cubicBezTo>
                <a:cubicBezTo>
                  <a:pt x="663575" y="3692737"/>
                  <a:pt x="669290" y="3668607"/>
                  <a:pt x="695325" y="3644477"/>
                </a:cubicBezTo>
                <a:cubicBezTo>
                  <a:pt x="721360" y="3620347"/>
                  <a:pt x="727075" y="3634952"/>
                  <a:pt x="764540" y="3594947"/>
                </a:cubicBezTo>
                <a:cubicBezTo>
                  <a:pt x="802005" y="3554942"/>
                  <a:pt x="843915" y="3485727"/>
                  <a:pt x="883920" y="3445722"/>
                </a:cubicBezTo>
                <a:cubicBezTo>
                  <a:pt x="923925" y="3405717"/>
                  <a:pt x="935355" y="3419687"/>
                  <a:pt x="963295" y="3396192"/>
                </a:cubicBezTo>
                <a:cubicBezTo>
                  <a:pt x="991235" y="3372697"/>
                  <a:pt x="1001395" y="3354917"/>
                  <a:pt x="1022985" y="3326977"/>
                </a:cubicBezTo>
                <a:cubicBezTo>
                  <a:pt x="1044575" y="3299037"/>
                  <a:pt x="1052830" y="3285067"/>
                  <a:pt x="1072515" y="3257127"/>
                </a:cubicBezTo>
                <a:cubicBezTo>
                  <a:pt x="1092200" y="3229187"/>
                  <a:pt x="1102360" y="3217757"/>
                  <a:pt x="1122045" y="3187912"/>
                </a:cubicBezTo>
                <a:cubicBezTo>
                  <a:pt x="1141730" y="3158067"/>
                  <a:pt x="1141730" y="3152352"/>
                  <a:pt x="1171575" y="3108537"/>
                </a:cubicBezTo>
                <a:cubicBezTo>
                  <a:pt x="1201420" y="3064722"/>
                  <a:pt x="1244600" y="3015192"/>
                  <a:pt x="1270635" y="2969472"/>
                </a:cubicBezTo>
                <a:cubicBezTo>
                  <a:pt x="1296670" y="2923752"/>
                  <a:pt x="1288415" y="2913592"/>
                  <a:pt x="1300480" y="2879937"/>
                </a:cubicBezTo>
                <a:cubicBezTo>
                  <a:pt x="1312545" y="2846282"/>
                  <a:pt x="1320165" y="2830407"/>
                  <a:pt x="1330325" y="2800562"/>
                </a:cubicBezTo>
                <a:cubicBezTo>
                  <a:pt x="1340485" y="2770717"/>
                  <a:pt x="1341755" y="2759287"/>
                  <a:pt x="1350010" y="2731347"/>
                </a:cubicBezTo>
                <a:cubicBezTo>
                  <a:pt x="1358265" y="2703407"/>
                  <a:pt x="1366520" y="2691342"/>
                  <a:pt x="1370330" y="2661497"/>
                </a:cubicBezTo>
                <a:cubicBezTo>
                  <a:pt x="1374140" y="2631652"/>
                  <a:pt x="1368425" y="2611967"/>
                  <a:pt x="1370330" y="2582122"/>
                </a:cubicBezTo>
                <a:cubicBezTo>
                  <a:pt x="1372235" y="2552277"/>
                  <a:pt x="1374140" y="2542752"/>
                  <a:pt x="1379855" y="2512907"/>
                </a:cubicBezTo>
                <a:cubicBezTo>
                  <a:pt x="1385570" y="2483062"/>
                  <a:pt x="1396365" y="2463377"/>
                  <a:pt x="1400175" y="2433532"/>
                </a:cubicBezTo>
                <a:cubicBezTo>
                  <a:pt x="1403985" y="2403687"/>
                  <a:pt x="1400175" y="2393527"/>
                  <a:pt x="1400175" y="2363682"/>
                </a:cubicBezTo>
                <a:cubicBezTo>
                  <a:pt x="1400175" y="2333837"/>
                  <a:pt x="1403985" y="2316057"/>
                  <a:pt x="1400175" y="2284307"/>
                </a:cubicBezTo>
                <a:cubicBezTo>
                  <a:pt x="1396365" y="2252557"/>
                  <a:pt x="1385570" y="2236682"/>
                  <a:pt x="1379855" y="2204932"/>
                </a:cubicBezTo>
                <a:cubicBezTo>
                  <a:pt x="1374140" y="2173182"/>
                  <a:pt x="1374140" y="2157307"/>
                  <a:pt x="1370330" y="2125557"/>
                </a:cubicBezTo>
                <a:cubicBezTo>
                  <a:pt x="1366520" y="2093807"/>
                  <a:pt x="1362075" y="2083647"/>
                  <a:pt x="1360170" y="2046182"/>
                </a:cubicBezTo>
                <a:cubicBezTo>
                  <a:pt x="1358265" y="2008717"/>
                  <a:pt x="1362075" y="1980777"/>
                  <a:pt x="1360170" y="1936962"/>
                </a:cubicBezTo>
                <a:cubicBezTo>
                  <a:pt x="1358265" y="1893147"/>
                  <a:pt x="1351915" y="1871557"/>
                  <a:pt x="1350010" y="1827742"/>
                </a:cubicBezTo>
                <a:cubicBezTo>
                  <a:pt x="1348105" y="1783927"/>
                  <a:pt x="1350010" y="1760432"/>
                  <a:pt x="1350010" y="1718522"/>
                </a:cubicBezTo>
                <a:cubicBezTo>
                  <a:pt x="1350010" y="1676612"/>
                  <a:pt x="1351915" y="1653117"/>
                  <a:pt x="1350010" y="1619462"/>
                </a:cubicBezTo>
                <a:cubicBezTo>
                  <a:pt x="1348105" y="1585807"/>
                  <a:pt x="1342390" y="1579457"/>
                  <a:pt x="1340485" y="1549612"/>
                </a:cubicBezTo>
                <a:cubicBezTo>
                  <a:pt x="1338580" y="1519767"/>
                  <a:pt x="1338580" y="1503892"/>
                  <a:pt x="1340485" y="1470237"/>
                </a:cubicBezTo>
                <a:cubicBezTo>
                  <a:pt x="1342390" y="1436582"/>
                  <a:pt x="1342390" y="1416262"/>
                  <a:pt x="1350010" y="1380702"/>
                </a:cubicBezTo>
                <a:cubicBezTo>
                  <a:pt x="1357630" y="1345142"/>
                  <a:pt x="1371600" y="1329267"/>
                  <a:pt x="1379855" y="1291802"/>
                </a:cubicBezTo>
                <a:cubicBezTo>
                  <a:pt x="1388110" y="1254337"/>
                  <a:pt x="1388110" y="1229572"/>
                  <a:pt x="1390015" y="1192107"/>
                </a:cubicBezTo>
                <a:cubicBezTo>
                  <a:pt x="1391920" y="1154642"/>
                  <a:pt x="1390015" y="1134957"/>
                  <a:pt x="1390015" y="1103207"/>
                </a:cubicBezTo>
                <a:cubicBezTo>
                  <a:pt x="1390015" y="1071457"/>
                  <a:pt x="1390015" y="1067012"/>
                  <a:pt x="1390015" y="1033357"/>
                </a:cubicBezTo>
                <a:cubicBezTo>
                  <a:pt x="1390015" y="999702"/>
                  <a:pt x="1386205" y="974302"/>
                  <a:pt x="1390015" y="934297"/>
                </a:cubicBezTo>
                <a:cubicBezTo>
                  <a:pt x="1393825" y="894292"/>
                  <a:pt x="1405890" y="868257"/>
                  <a:pt x="1409700" y="834602"/>
                </a:cubicBezTo>
                <a:cubicBezTo>
                  <a:pt x="1413510" y="800947"/>
                  <a:pt x="1413510" y="795232"/>
                  <a:pt x="1409700" y="765387"/>
                </a:cubicBezTo>
                <a:cubicBezTo>
                  <a:pt x="1405890" y="735542"/>
                  <a:pt x="1397635" y="717762"/>
                  <a:pt x="1390015" y="686012"/>
                </a:cubicBezTo>
                <a:cubicBezTo>
                  <a:pt x="1382395" y="654262"/>
                  <a:pt x="1376045" y="636482"/>
                  <a:pt x="1370330" y="606637"/>
                </a:cubicBezTo>
                <a:cubicBezTo>
                  <a:pt x="1364615" y="576792"/>
                  <a:pt x="1365885" y="566632"/>
                  <a:pt x="1360170" y="536787"/>
                </a:cubicBezTo>
                <a:cubicBezTo>
                  <a:pt x="1354455" y="506942"/>
                  <a:pt x="1354455" y="489162"/>
                  <a:pt x="1340485" y="457412"/>
                </a:cubicBezTo>
                <a:cubicBezTo>
                  <a:pt x="1326515" y="425662"/>
                  <a:pt x="1308735" y="407882"/>
                  <a:pt x="1290955" y="378037"/>
                </a:cubicBezTo>
                <a:cubicBezTo>
                  <a:pt x="1273175" y="348192"/>
                  <a:pt x="1266825" y="338667"/>
                  <a:pt x="1250950" y="308822"/>
                </a:cubicBezTo>
                <a:cubicBezTo>
                  <a:pt x="1235075" y="278977"/>
                  <a:pt x="1235075" y="263102"/>
                  <a:pt x="1211580" y="229447"/>
                </a:cubicBezTo>
                <a:cubicBezTo>
                  <a:pt x="1188085" y="195792"/>
                  <a:pt x="1162050" y="167852"/>
                  <a:pt x="1132205" y="139912"/>
                </a:cubicBezTo>
                <a:cubicBezTo>
                  <a:pt x="1102360" y="111972"/>
                  <a:pt x="1092200" y="110067"/>
                  <a:pt x="1062355" y="90382"/>
                </a:cubicBezTo>
                <a:cubicBezTo>
                  <a:pt x="1032510" y="70697"/>
                  <a:pt x="1014730" y="56727"/>
                  <a:pt x="982980" y="40852"/>
                </a:cubicBezTo>
                <a:cubicBezTo>
                  <a:pt x="951230" y="24977"/>
                  <a:pt x="933450" y="19262"/>
                  <a:pt x="903605" y="11007"/>
                </a:cubicBezTo>
                <a:cubicBezTo>
                  <a:pt x="873760" y="2752"/>
                  <a:pt x="863600" y="2752"/>
                  <a:pt x="833755" y="847"/>
                </a:cubicBezTo>
                <a:cubicBezTo>
                  <a:pt x="803910" y="-1058"/>
                  <a:pt x="786130" y="847"/>
                  <a:pt x="754380" y="847"/>
                </a:cubicBezTo>
                <a:cubicBezTo>
                  <a:pt x="722630" y="847"/>
                  <a:pt x="706755" y="-1058"/>
                  <a:pt x="675005" y="847"/>
                </a:cubicBezTo>
                <a:cubicBezTo>
                  <a:pt x="643255" y="2752"/>
                  <a:pt x="629285" y="5292"/>
                  <a:pt x="595630" y="11007"/>
                </a:cubicBezTo>
                <a:cubicBezTo>
                  <a:pt x="561975" y="16722"/>
                  <a:pt x="538480" y="23072"/>
                  <a:pt x="506730" y="30692"/>
                </a:cubicBezTo>
                <a:cubicBezTo>
                  <a:pt x="474980" y="38312"/>
                  <a:pt x="466725" y="42757"/>
                  <a:pt x="436880" y="50377"/>
                </a:cubicBezTo>
                <a:cubicBezTo>
                  <a:pt x="407035" y="57997"/>
                  <a:pt x="387350" y="61807"/>
                  <a:pt x="357505" y="70062"/>
                </a:cubicBezTo>
                <a:cubicBezTo>
                  <a:pt x="327660" y="78317"/>
                  <a:pt x="316230" y="84667"/>
                  <a:pt x="288290" y="90382"/>
                </a:cubicBezTo>
                <a:cubicBezTo>
                  <a:pt x="260350" y="96097"/>
                  <a:pt x="246380" y="87842"/>
                  <a:pt x="218440" y="99907"/>
                </a:cubicBezTo>
                <a:cubicBezTo>
                  <a:pt x="190500" y="111972"/>
                  <a:pt x="177165" y="130387"/>
                  <a:pt x="149225" y="150072"/>
                </a:cubicBezTo>
                <a:cubicBezTo>
                  <a:pt x="121285" y="169757"/>
                  <a:pt x="100965" y="171662"/>
                  <a:pt x="79375" y="199602"/>
                </a:cubicBezTo>
                <a:cubicBezTo>
                  <a:pt x="57785" y="227542"/>
                  <a:pt x="55880" y="256752"/>
                  <a:pt x="40005" y="288502"/>
                </a:cubicBezTo>
                <a:cubicBezTo>
                  <a:pt x="24130" y="320252"/>
                  <a:pt x="6985" y="346287"/>
                  <a:pt x="0" y="35835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58770" y="2173605"/>
            <a:ext cx="6472555" cy="3065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、树结构复杂度呈线性增长：每次路径搜索产生的节点被永久存储，当节点数增加时，三维空间最近邻搜索的时间复杂度提升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2目标点附近</a:t>
            </a:r>
            <a:r>
              <a:rPr lang="zh-CN" altLang="en-US"/>
              <a:t>节点</a:t>
            </a:r>
            <a:r>
              <a:rPr lang="en-US" altLang="zh-CN"/>
              <a:t>密度提高造成采样成功率骤降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矛盾形成正反馈循环，使时间复杂度</a:t>
            </a:r>
            <a:r>
              <a:rPr lang="zh-CN" altLang="en-US"/>
              <a:t>指数上升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矩形 26"/>
          <p:cNvSpPr/>
          <p:nvPr/>
        </p:nvSpPr>
        <p:spPr>
          <a:xfrm>
            <a:off x="0" y="-1"/>
            <a:ext cx="12192000" cy="440372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9925" y="463950"/>
            <a:ext cx="2067426" cy="561036"/>
            <a:chOff x="2647449" y="2492374"/>
            <a:chExt cx="6897103" cy="1871663"/>
          </a:xfrm>
          <a:solidFill>
            <a:schemeClr val="bg1"/>
          </a:solidFill>
        </p:grpSpPr>
        <p:sp>
          <p:nvSpPr>
            <p:cNvPr id="35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6" name="文本占位符 2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感谢评委老师批评指正！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69925" y="5432885"/>
            <a:ext cx="7572375" cy="310871"/>
          </a:xfrm>
        </p:spPr>
        <p:txBody>
          <a:bodyPr/>
          <a:lstStyle/>
          <a:p>
            <a:r>
              <a:rPr lang="en-US" altLang="zh-CN" dirty="0"/>
              <a:t>2025.03.26</a:t>
            </a:r>
            <a:endParaRPr lang="en-US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答辩人：薛峰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学号：</a:t>
            </a:r>
            <a:r>
              <a:rPr lang="en-US" altLang="zh-CN" dirty="0"/>
              <a:t>2112404254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ṡľïḑè"/>
          <p:cNvSpPr txBox="1"/>
          <p:nvPr/>
        </p:nvSpPr>
        <p:spPr bwMode="auto">
          <a:xfrm>
            <a:off x="3510784" y="3207196"/>
            <a:ext cx="8009703" cy="2953644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机械臂参数</a:t>
            </a:r>
            <a:endParaRPr lang="zh-CN" altLang="en-US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工作空间</a:t>
            </a:r>
            <a:endParaRPr lang="zh-CN" altLang="en-US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正运动学展示机械臂关节活动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范围</a:t>
            </a:r>
            <a:endParaRPr lang="zh-CN" altLang="en-US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逆运动学动画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演示</a:t>
            </a:r>
            <a:endParaRPr lang="zh-CN" altLang="en-US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逆运动学代码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分析</a:t>
            </a:r>
            <a:endParaRPr lang="zh-CN" altLang="en-US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RRT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垃圾回收动画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演示</a:t>
            </a:r>
            <a:endParaRPr lang="zh-CN" altLang="en-US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RRT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代码不足</a:t>
            </a:r>
            <a:r>
              <a:rPr lang="zh-CN" altLang="en-US" b="0" dirty="0">
                <a:latin typeface="+mn-lt"/>
                <a:ea typeface="+mn-ea"/>
                <a:sym typeface="+mn-lt"/>
              </a:rPr>
              <a:t>之处</a:t>
            </a:r>
            <a:endParaRPr lang="zh-CN" altLang="en-US" b="0" dirty="0">
              <a:latin typeface="+mn-lt"/>
              <a:ea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380411" y="3302000"/>
            <a:ext cx="0" cy="285884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išľïḋé"/>
          <p:cNvSpPr txBox="1"/>
          <p:nvPr/>
        </p:nvSpPr>
        <p:spPr>
          <a:xfrm>
            <a:off x="757282" y="3207196"/>
            <a:ext cx="262309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目录</a:t>
            </a:r>
            <a:endParaRPr lang="en-US" sz="2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r"/>
            <a:r>
              <a:rPr lang="tr-TR" sz="2800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tr-TR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poetry_91022"/>
          <p:cNvSpPr>
            <a:spLocks noChangeAspect="1"/>
          </p:cNvSpPr>
          <p:nvPr/>
        </p:nvSpPr>
        <p:spPr bwMode="auto">
          <a:xfrm>
            <a:off x="2379533" y="5243772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89"/>
            <a:ext cx="12192000" cy="2848347"/>
          </a:xfrm>
          <a:custGeom>
            <a:avLst/>
            <a:gdLst>
              <a:gd name="connsiteX0" fmla="*/ 0 w 12192000"/>
              <a:gd name="connsiteY0" fmla="*/ 0 h 2848347"/>
              <a:gd name="connsiteX1" fmla="*/ 12192000 w 12192000"/>
              <a:gd name="connsiteY1" fmla="*/ 0 h 2848347"/>
              <a:gd name="connsiteX2" fmla="*/ 12192000 w 12192000"/>
              <a:gd name="connsiteY2" fmla="*/ 2848347 h 2848347"/>
              <a:gd name="connsiteX3" fmla="*/ 0 w 12192000"/>
              <a:gd name="connsiteY3" fmla="*/ 2848347 h 28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48347">
                <a:moveTo>
                  <a:pt x="0" y="0"/>
                </a:moveTo>
                <a:lnTo>
                  <a:pt x="12192000" y="0"/>
                </a:lnTo>
                <a:lnTo>
                  <a:pt x="12192000" y="2848347"/>
                </a:lnTo>
                <a:lnTo>
                  <a:pt x="0" y="2848347"/>
                </a:lnTo>
                <a:close/>
              </a:path>
            </a:pathLst>
          </a:custGeom>
        </p:spPr>
      </p:pic>
      <p:sp>
        <p:nvSpPr>
          <p:cNvPr id="3" name="îṧļïḋê"/>
          <p:cNvSpPr/>
          <p:nvPr/>
        </p:nvSpPr>
        <p:spPr>
          <a:xfrm>
            <a:off x="396" y="0"/>
            <a:ext cx="12191208" cy="286092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451474" y="467664"/>
            <a:ext cx="2067426" cy="561036"/>
            <a:chOff x="2647449" y="2492374"/>
            <a:chExt cx="6897103" cy="1871663"/>
          </a:xfrm>
          <a:solidFill>
            <a:schemeClr val="bg1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机械臂</a:t>
            </a:r>
            <a:r>
              <a:rPr lang="zh-CN" altLang="en-US" dirty="0"/>
              <a:t>参数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543300" y="2927804"/>
            <a:ext cx="1182582" cy="114811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 anchor="ctr" anchorCtr="1">
            <a:prstTxWarp prst="textPlain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6600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机械臂</a:t>
            </a:r>
            <a:r>
              <a:rPr lang="zh-CN" altLang="en-US" dirty="0"/>
              <a:t>参数</a:t>
            </a:r>
            <a:endParaRPr lang="zh-CN" altLang="en-US" dirty="0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4960" y="1028065"/>
            <a:ext cx="6699250" cy="583565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7531735" y="2233295"/>
            <a:ext cx="844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伸缩关节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58" name="表格 57"/>
          <p:cNvGraphicFramePr/>
          <p:nvPr>
            <p:custDataLst>
              <p:tags r:id="rId2"/>
            </p:custDataLst>
          </p:nvPr>
        </p:nvGraphicFramePr>
        <p:xfrm>
          <a:off x="231140" y="1560195"/>
          <a:ext cx="5411470" cy="5297805"/>
        </p:xfrm>
        <a:graphic>
          <a:graphicData uri="http://schemas.openxmlformats.org/drawingml/2006/table">
            <a:tbl>
              <a:tblPr/>
              <a:tblGrid>
                <a:gridCol w="555625"/>
                <a:gridCol w="773430"/>
                <a:gridCol w="169545"/>
                <a:gridCol w="635000"/>
                <a:gridCol w="1267460"/>
                <a:gridCol w="702310"/>
                <a:gridCol w="690880"/>
                <a:gridCol w="590550"/>
                <a:gridCol w="26670"/>
              </a:tblGrid>
              <a:tr h="167640">
                <a:tc>
                  <a:txBody>
                    <a:bodyPr/>
                    <a:p>
                      <a:pPr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关节编号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aseline="30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Base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aseline="30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J1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~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°)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495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175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aseline="30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J2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65°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~85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°)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aseline="30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J3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~70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°)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aseline="30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J4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-300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~300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°)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-90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aseline="30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J5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0-1200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aseline="30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J6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-360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~360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°)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aseline="30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altLang="zh-CN" sz="1100" baseline="-25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endParaRPr lang="en-US" altLang="zh-CN" sz="1100" baseline="-25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J7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-180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~180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°)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aseline="30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en-US" altLang="zh-CN" sz="1100" baseline="30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末端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-180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~180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°)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 gridSpan="3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轴号</a:t>
                      </a:r>
                      <a:endParaRPr lang="zh-CN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轴的角度</a:t>
                      </a:r>
                      <a:endParaRPr lang="zh-CN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 gridSpan="3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</a:t>
                      </a: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±170°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</a:tr>
              <a:tr h="365760">
                <a:tc gridSpan="3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</a:t>
                      </a: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-65°/+85°1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</a:tr>
              <a:tr h="365760">
                <a:tc gridSpan="3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</a:t>
                      </a: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-180°/+70°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</a:tr>
              <a:tr h="365760">
                <a:tc gridSpan="3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</a:t>
                      </a: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±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°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</a:tr>
              <a:tr h="365760">
                <a:tc gridSpan="3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</a:t>
                      </a: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伸缩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0-1200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</a:tr>
              <a:tr h="695325">
                <a:tc gridSpan="3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</a:t>
                      </a: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: ±360°3 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最大转速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: ±93.7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</a:tr>
              <a:tr h="365760">
                <a:tc gridSpan="3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</a:t>
                      </a: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±180°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</a:tr>
              <a:tr h="365760">
                <a:tc gridSpan="3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末端</a:t>
                      </a:r>
                      <a:endParaRPr lang="zh-CN" sz="11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±180°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60" name="图片 59"/>
          <p:cNvPicPr/>
          <p:nvPr/>
        </p:nvPicPr>
        <p:blipFill>
          <a:blip r:embed="rId3"/>
          <a:stretch>
            <a:fillRect/>
          </a:stretch>
        </p:blipFill>
        <p:spPr>
          <a:xfrm>
            <a:off x="3628390" y="1560195"/>
            <a:ext cx="476567" cy="209867"/>
          </a:xfrm>
          <a:prstGeom prst="rect">
            <a:avLst/>
          </a:prstGeom>
        </p:spPr>
      </p:pic>
      <p:pic>
        <p:nvPicPr>
          <p:cNvPr id="61" name="图片 60"/>
          <p:cNvPicPr/>
          <p:nvPr/>
        </p:nvPicPr>
        <p:blipFill>
          <a:blip r:embed="rId4"/>
          <a:stretch>
            <a:fillRect/>
          </a:stretch>
        </p:blipFill>
        <p:spPr>
          <a:xfrm>
            <a:off x="4330701" y="1560195"/>
            <a:ext cx="457517" cy="209867"/>
          </a:xfrm>
          <a:prstGeom prst="rect">
            <a:avLst/>
          </a:prstGeom>
        </p:spPr>
      </p:pic>
      <p:pic>
        <p:nvPicPr>
          <p:cNvPr id="62" name="图片 61"/>
          <p:cNvPicPr/>
          <p:nvPr/>
        </p:nvPicPr>
        <p:blipFill>
          <a:blip r:embed="rId5"/>
          <a:stretch>
            <a:fillRect/>
          </a:stretch>
        </p:blipFill>
        <p:spPr>
          <a:xfrm>
            <a:off x="5021580" y="1560195"/>
            <a:ext cx="305117" cy="219392"/>
          </a:xfrm>
          <a:prstGeom prst="rect">
            <a:avLst/>
          </a:prstGeom>
        </p:spPr>
      </p:pic>
      <p:pic>
        <p:nvPicPr>
          <p:cNvPr id="64" name="图片 63"/>
          <p:cNvPicPr/>
          <p:nvPr/>
        </p:nvPicPr>
        <p:blipFill>
          <a:blip r:embed="rId6"/>
          <a:stretch>
            <a:fillRect/>
          </a:stretch>
        </p:blipFill>
        <p:spPr>
          <a:xfrm>
            <a:off x="2360930" y="1560195"/>
            <a:ext cx="181292" cy="1812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工作空间</a:t>
            </a:r>
            <a:r>
              <a:rPr lang="zh-CN" altLang="en-US" dirty="0"/>
              <a:t>展示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543300" y="2927804"/>
            <a:ext cx="1182582" cy="114811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 anchor="ctr" anchorCtr="1">
            <a:prstTxWarp prst="textPlain">
              <a:avLst/>
            </a:prstTxWarp>
            <a:normAutofit lnSpcReduction="10000"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6600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工作空间</a:t>
            </a:r>
            <a:r>
              <a:rPr lang="zh-CN" altLang="en-US" dirty="0"/>
              <a:t>展示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159635"/>
            <a:ext cx="4599305" cy="3450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255" y="2159635"/>
            <a:ext cx="5113020" cy="3368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29425" y="1252220"/>
            <a:ext cx="3133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蒙特卡洛工作空间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6175" y="1379220"/>
            <a:ext cx="3133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工作空间</a:t>
            </a:r>
            <a:r>
              <a:rPr lang="zh-CN" altLang="en-US"/>
              <a:t>铺面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+mn-lt"/>
                <a:ea typeface="+mn-ea"/>
                <a:sym typeface="+mn-lt"/>
              </a:rPr>
              <a:t>正运动学展示机械臂关节活动范围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543300" y="2927804"/>
            <a:ext cx="1182582" cy="114811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 anchor="ctr" anchorCtr="1">
            <a:prstTxWarp prst="textPlain">
              <a:avLst/>
            </a:prstTxWarp>
            <a:normAutofit lnSpcReduction="10000"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6600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正运动学动画</a:t>
            </a:r>
            <a:r>
              <a:rPr lang="zh-CN" altLang="en-US" dirty="0"/>
              <a:t>展示</a:t>
            </a:r>
            <a:endParaRPr lang="zh-CN" altLang="en-US" dirty="0"/>
          </a:p>
        </p:txBody>
      </p:sp>
      <p:pic>
        <p:nvPicPr>
          <p:cNvPr id="3" name="关节转动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0540" y="1125220"/>
            <a:ext cx="11309985" cy="5732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100000"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+mn-lt"/>
                <a:ea typeface="+mn-ea"/>
                <a:sym typeface="+mn-lt"/>
              </a:rPr>
              <a:t>逆运动学垃圾回收动画演示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543300" y="2927804"/>
            <a:ext cx="1182582" cy="114811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 anchor="ctr" anchorCtr="1">
            <a:prstTxWarp prst="textPlain">
              <a:avLst/>
            </a:prstTxWarp>
            <a:normAutofit lnSpcReduction="10000"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6600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VECTOR" val="676fecc8-5938-4c2a-98aa-ea8df123951c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4.xml><?xml version="1.0" encoding="utf-8"?>
<p:tagLst xmlns:p="http://schemas.openxmlformats.org/presentationml/2006/main">
  <p:tag name="TABLE_ENDDRAG_ORIGIN_RECT" val="426*379"/>
  <p:tag name="TABLE_ENDDRAG_RECT" val="0*20*426*379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8.xml><?xml version="1.0" encoding="utf-8"?>
<p:tagLst xmlns:p="http://schemas.openxmlformats.org/presentationml/2006/main">
  <p:tag name="ISLIDE.VECTOR" val="676fecc8-5938-4c2a-98aa-ea8df123951c"/>
</p:tagLst>
</file>

<file path=ppt/tags/tag9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255ede60-8057-41a2-a048-d56c5e7bc10c"/>
  <p:tag name="commondata" val="eyJoZGlkIjoiOWUxY2ZmNGJjZjg5MTA0NDM3NjcyMjdiNWZjNmQ3YzAifQ==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475F77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475F7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475F7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475F7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475F7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475F7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475F7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475F7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475F7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1347</Words>
  <Application>WPS 演示</Application>
  <PresentationFormat>宽屏</PresentationFormat>
  <Paragraphs>452</Paragraphs>
  <Slides>17</Slides>
  <Notes>4</Notes>
  <HiddenSlides>3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微软雅黑</vt:lpstr>
      <vt:lpstr>黑体</vt:lpstr>
      <vt:lpstr>Impact</vt:lpstr>
      <vt:lpstr>Arial Unicode MS</vt:lpstr>
      <vt:lpstr>主题5</vt:lpstr>
      <vt:lpstr>机器人学期末答辩</vt:lpstr>
      <vt:lpstr>PowerPoint 演示文稿</vt:lpstr>
      <vt:lpstr>机械臂参数</vt:lpstr>
      <vt:lpstr>机械臂参数</vt:lpstr>
      <vt:lpstr>工作空间展示</vt:lpstr>
      <vt:lpstr>工作空间展示</vt:lpstr>
      <vt:lpstr>正运动学</vt:lpstr>
      <vt:lpstr>正运动学动画展示</vt:lpstr>
      <vt:lpstr>逆运动学</vt:lpstr>
      <vt:lpstr>逆运动学</vt:lpstr>
      <vt:lpstr>逆运动学</vt:lpstr>
      <vt:lpstr>逆运动学</vt:lpstr>
      <vt:lpstr>垃圾回收动画演示</vt:lpstr>
      <vt:lpstr>逆运动学回收太空垃圾动画演示</vt:lpstr>
      <vt:lpstr>太空垃圾回收RRT路径规划动画演示</vt:lpstr>
      <vt:lpstr>RRT路径规划不足之处</vt:lpstr>
      <vt:lpstr>感谢评委老师批评指正！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category>work report</cp:category>
  <cp:lastModifiedBy>薛峰</cp:lastModifiedBy>
  <cp:revision>25</cp:revision>
  <cp:lastPrinted>2017-08-01T16:00:00Z</cp:lastPrinted>
  <dcterms:created xsi:type="dcterms:W3CDTF">2017-08-01T16:00:00Z</dcterms:created>
  <dcterms:modified xsi:type="dcterms:W3CDTF">2025-03-25T18:28:07Z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255ede60-8057-41a2-a048-d56c5e7bc10c</vt:lpwstr>
  </property>
  <property fmtid="{D5CDD505-2E9C-101B-9397-08002B2CF9AE}" pid="3" name="ICV">
    <vt:lpwstr>EF6359A2463B42B1B5264D81F2C93B1A_12</vt:lpwstr>
  </property>
  <property fmtid="{D5CDD505-2E9C-101B-9397-08002B2CF9AE}" pid="4" name="KSOProductBuildVer">
    <vt:lpwstr>2052-12.1.0.18276</vt:lpwstr>
  </property>
</Properties>
</file>